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26" r:id="rId2"/>
    <p:sldId id="339" r:id="rId3"/>
    <p:sldId id="341" r:id="rId4"/>
    <p:sldId id="338" r:id="rId5"/>
    <p:sldId id="327" r:id="rId6"/>
    <p:sldId id="340" r:id="rId7"/>
    <p:sldId id="342" r:id="rId8"/>
    <p:sldId id="343" r:id="rId9"/>
    <p:sldId id="344" r:id="rId10"/>
    <p:sldId id="345" r:id="rId11"/>
    <p:sldId id="371" r:id="rId12"/>
    <p:sldId id="333" r:id="rId13"/>
    <p:sldId id="359" r:id="rId14"/>
    <p:sldId id="373" r:id="rId15"/>
    <p:sldId id="372" r:id="rId16"/>
    <p:sldId id="331" r:id="rId17"/>
    <p:sldId id="330" r:id="rId18"/>
    <p:sldId id="350" r:id="rId19"/>
    <p:sldId id="360" r:id="rId20"/>
    <p:sldId id="361" r:id="rId21"/>
    <p:sldId id="335" r:id="rId22"/>
    <p:sldId id="334" r:id="rId23"/>
    <p:sldId id="336" r:id="rId24"/>
    <p:sldId id="351" r:id="rId25"/>
    <p:sldId id="352" r:id="rId26"/>
    <p:sldId id="362" r:id="rId27"/>
    <p:sldId id="363" r:id="rId28"/>
    <p:sldId id="364" r:id="rId29"/>
    <p:sldId id="365" r:id="rId30"/>
    <p:sldId id="356" r:id="rId31"/>
    <p:sldId id="357" r:id="rId32"/>
    <p:sldId id="358" r:id="rId33"/>
    <p:sldId id="366" r:id="rId34"/>
    <p:sldId id="367" r:id="rId35"/>
    <p:sldId id="337" r:id="rId36"/>
    <p:sldId id="368" r:id="rId37"/>
    <p:sldId id="369" r:id="rId38"/>
    <p:sldId id="370" r:id="rId39"/>
    <p:sldId id="346" r:id="rId40"/>
    <p:sldId id="348" r:id="rId41"/>
    <p:sldId id="349" r:id="rId42"/>
    <p:sldId id="332" r:id="rId43"/>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A029F50-EF4A-4A1E-8174-DB2E9803B580}">
          <p14:sldIdLst>
            <p14:sldId id="326"/>
            <p14:sldId id="339"/>
            <p14:sldId id="341"/>
            <p14:sldId id="338"/>
            <p14:sldId id="327"/>
          </p14:sldIdLst>
        </p14:section>
        <p14:section name="Methods (SLAM)" id="{3375BE86-73E6-42D1-9F8F-C3350BB86A33}">
          <p14:sldIdLst>
            <p14:sldId id="340"/>
            <p14:sldId id="342"/>
            <p14:sldId id="343"/>
            <p14:sldId id="344"/>
            <p14:sldId id="345"/>
          </p14:sldIdLst>
        </p14:section>
        <p14:section name="Methods(Planning)" id="{2CB59F66-16D8-4466-9106-05DA27663559}">
          <p14:sldIdLst>
            <p14:sldId id="371"/>
            <p14:sldId id="333"/>
            <p14:sldId id="359"/>
            <p14:sldId id="373"/>
            <p14:sldId id="372"/>
            <p14:sldId id="331"/>
          </p14:sldIdLst>
        </p14:section>
        <p14:section name="Methods" id="{30C14FAB-D16C-477C-B854-AB22C578C632}">
          <p14:sldIdLst>
            <p14:sldId id="330"/>
            <p14:sldId id="350"/>
            <p14:sldId id="360"/>
            <p14:sldId id="361"/>
            <p14:sldId id="335"/>
            <p14:sldId id="334"/>
            <p14:sldId id="336"/>
            <p14:sldId id="351"/>
            <p14:sldId id="352"/>
            <p14:sldId id="362"/>
            <p14:sldId id="363"/>
            <p14:sldId id="364"/>
            <p14:sldId id="365"/>
            <p14:sldId id="356"/>
            <p14:sldId id="357"/>
            <p14:sldId id="358"/>
            <p14:sldId id="366"/>
            <p14:sldId id="367"/>
            <p14:sldId id="337"/>
            <p14:sldId id="368"/>
            <p14:sldId id="369"/>
            <p14:sldId id="370"/>
            <p14:sldId id="346"/>
            <p14:sldId id="348"/>
            <p14:sldId id="349"/>
          </p14:sldIdLst>
        </p14:section>
        <p14:section name="Our Implementation" id="{E28C446F-4F8B-4204-B305-8D1467AB7405}">
          <p14:sldIdLst>
            <p14:sldId id="33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53E152-F115-08FD-47BA-9A76032AF7A0}" name="Alon Spinner" initials="AS" userId="Alon Spinner"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9FF"/>
    <a:srgbClr val="30C1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621" autoAdjust="0"/>
  </p:normalViewPr>
  <p:slideViewPr>
    <p:cSldViewPr snapToGrid="0">
      <p:cViewPr varScale="1">
        <p:scale>
          <a:sx n="87" d="100"/>
          <a:sy n="87" d="100"/>
        </p:scale>
        <p:origin x="75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8502C-62B7-4354-8386-9460B48F9555}" type="datetimeFigureOut">
              <a:rPr lang="en-IL" smtClean="0"/>
              <a:t>06/12/2022</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2CEF2-90AD-4B3C-952B-C78CFED6D10D}" type="slidenum">
              <a:rPr lang="en-IL" smtClean="0"/>
              <a:t>‹#›</a:t>
            </a:fld>
            <a:endParaRPr lang="en-IL"/>
          </a:p>
        </p:txBody>
      </p:sp>
    </p:spTree>
    <p:extLst>
      <p:ext uri="{BB962C8B-B14F-4D97-AF65-F5344CB8AC3E}">
        <p14:creationId xmlns:p14="http://schemas.microsoft.com/office/powerpoint/2010/main" val="1485825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F2CEF2-90AD-4B3C-952B-C78CFED6D10D}" type="slidenum">
              <a:rPr lang="en-IL" smtClean="0"/>
              <a:t>2</a:t>
            </a:fld>
            <a:endParaRPr lang="en-IL"/>
          </a:p>
        </p:txBody>
      </p:sp>
    </p:spTree>
    <p:extLst>
      <p:ext uri="{BB962C8B-B14F-4D97-AF65-F5344CB8AC3E}">
        <p14:creationId xmlns:p14="http://schemas.microsoft.com/office/powerpoint/2010/main" val="227128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SFRM1000"/>
              </a:rPr>
              <a:t>1. </a:t>
            </a:r>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34</a:t>
            </a:fld>
            <a:endParaRPr lang="en-IL"/>
          </a:p>
        </p:txBody>
      </p:sp>
    </p:spTree>
    <p:extLst>
      <p:ext uri="{BB962C8B-B14F-4D97-AF65-F5344CB8AC3E}">
        <p14:creationId xmlns:p14="http://schemas.microsoft.com/office/powerpoint/2010/main" val="1151410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36</a:t>
            </a:fld>
            <a:endParaRPr lang="en-IL"/>
          </a:p>
        </p:txBody>
      </p:sp>
    </p:spTree>
    <p:extLst>
      <p:ext uri="{BB962C8B-B14F-4D97-AF65-F5344CB8AC3E}">
        <p14:creationId xmlns:p14="http://schemas.microsoft.com/office/powerpoint/2010/main" val="959871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UAV in an unknown </a:t>
            </a:r>
          </a:p>
        </p:txBody>
      </p:sp>
      <p:sp>
        <p:nvSpPr>
          <p:cNvPr id="4" name="Slide Number Placeholder 3"/>
          <p:cNvSpPr>
            <a:spLocks noGrp="1"/>
          </p:cNvSpPr>
          <p:nvPr>
            <p:ph type="sldNum" sz="quarter" idx="5"/>
          </p:nvPr>
        </p:nvSpPr>
        <p:spPr/>
        <p:txBody>
          <a:bodyPr/>
          <a:lstStyle/>
          <a:p>
            <a:fld id="{52F2CEF2-90AD-4B3C-952B-C78CFED6D10D}" type="slidenum">
              <a:rPr lang="en-IL" smtClean="0"/>
              <a:t>4</a:t>
            </a:fld>
            <a:endParaRPr lang="en-IL"/>
          </a:p>
        </p:txBody>
      </p:sp>
    </p:spTree>
    <p:extLst>
      <p:ext uri="{BB962C8B-B14F-4D97-AF65-F5344CB8AC3E}">
        <p14:creationId xmlns:p14="http://schemas.microsoft.com/office/powerpoint/2010/main" val="1737168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sz="1200" dirty="0"/>
                  <a:t>The control update is preformed in a continuous domain and can be realized using different optimization techniques. In the paper the method that used is a simple gradient method to compute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𝑢</m:t>
                        </m:r>
                      </m:e>
                      <m:sub>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𝐿</m:t>
                        </m:r>
                        <m:r>
                          <a:rPr lang="en-US" sz="1200" b="0" i="1" smtClean="0">
                            <a:latin typeface="Cambria Math" panose="02040503050406030204" pitchFamily="18" charset="0"/>
                          </a:rPr>
                          <m:t>−</m:t>
                        </m:r>
                        <m:r>
                          <a:rPr lang="en-US" sz="1200" b="0" i="1" smtClean="0">
                            <a:latin typeface="Cambria Math" panose="02040503050406030204" pitchFamily="18" charset="0"/>
                          </a:rPr>
                          <m:t>1</m:t>
                        </m:r>
                      </m:sub>
                      <m:sup>
                        <m:r>
                          <a:rPr lang="en-US" sz="1200" b="0" i="1" smtClean="0">
                            <a:latin typeface="Cambria Math" panose="02040503050406030204" pitchFamily="18" charset="0"/>
                          </a:rPr>
                          <m:t>⋆</m:t>
                        </m:r>
                      </m:sup>
                    </m:sSubSup>
                  </m:oMath>
                </a14:m>
                <a:r>
                  <a:rPr lang="en-US" sz="1200" dirty="0"/>
                  <a:t>.</a:t>
                </a:r>
              </a:p>
              <a:p>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sz="1200" dirty="0"/>
                  <a:t>The control update is preformed in a continuous domain and can be realized using different optimization techniques. In the paper the method that used is a simple gradient method to compute </a:t>
                </a:r>
                <a:r>
                  <a:rPr lang="en-US" sz="1200" b="0" i="0">
                    <a:latin typeface="Cambria Math" panose="02040503050406030204" pitchFamily="18" charset="0"/>
                  </a:rPr>
                  <a:t>𝑢_(𝑘:𝑘+𝐿−1)^⋆</a:t>
                </a:r>
                <a:r>
                  <a:rPr lang="en-US" sz="1200" dirty="0"/>
                  <a:t>.</a:t>
                </a:r>
              </a:p>
              <a:p>
                <a:endParaRPr lang="en-US" dirty="0"/>
              </a:p>
            </p:txBody>
          </p:sp>
        </mc:Fallback>
      </mc:AlternateContent>
      <p:sp>
        <p:nvSpPr>
          <p:cNvPr id="4" name="Slide Number Placeholder 3"/>
          <p:cNvSpPr>
            <a:spLocks noGrp="1"/>
          </p:cNvSpPr>
          <p:nvPr>
            <p:ph type="sldNum" sz="quarter" idx="5"/>
          </p:nvPr>
        </p:nvSpPr>
        <p:spPr/>
        <p:txBody>
          <a:bodyPr/>
          <a:lstStyle/>
          <a:p>
            <a:fld id="{52F2CEF2-90AD-4B3C-952B-C78CFED6D10D}" type="slidenum">
              <a:rPr lang="en-IL" smtClean="0"/>
              <a:t>14</a:t>
            </a:fld>
            <a:endParaRPr lang="en-IL"/>
          </a:p>
        </p:txBody>
      </p:sp>
    </p:spTree>
    <p:extLst>
      <p:ext uri="{BB962C8B-B14F-4D97-AF65-F5344CB8AC3E}">
        <p14:creationId xmlns:p14="http://schemas.microsoft.com/office/powerpoint/2010/main" val="4273522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19</a:t>
            </a:fld>
            <a:endParaRPr lang="en-IL"/>
          </a:p>
        </p:txBody>
      </p:sp>
    </p:spTree>
    <p:extLst>
      <p:ext uri="{BB962C8B-B14F-4D97-AF65-F5344CB8AC3E}">
        <p14:creationId xmlns:p14="http://schemas.microsoft.com/office/powerpoint/2010/main" val="1390066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29</a:t>
            </a:fld>
            <a:endParaRPr lang="en-IL"/>
          </a:p>
        </p:txBody>
      </p:sp>
    </p:spTree>
    <p:extLst>
      <p:ext uri="{BB962C8B-B14F-4D97-AF65-F5344CB8AC3E}">
        <p14:creationId xmlns:p14="http://schemas.microsoft.com/office/powerpoint/2010/main" val="3221532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30</a:t>
            </a:fld>
            <a:endParaRPr lang="en-IL"/>
          </a:p>
        </p:txBody>
      </p:sp>
    </p:spTree>
    <p:extLst>
      <p:ext uri="{BB962C8B-B14F-4D97-AF65-F5344CB8AC3E}">
        <p14:creationId xmlns:p14="http://schemas.microsoft.com/office/powerpoint/2010/main" val="53743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l"/>
                <a:r>
                  <a:rPr lang="en-US" sz="1800" b="0" i="0" u="none" strike="noStrike" baseline="0" dirty="0">
                    <a:latin typeface="SFRM1000"/>
                  </a:rPr>
                  <a:t>1.In our mobile robotics example, </a:t>
                </a:r>
                <a14:m>
                  <m:oMath xmlns:m="http://schemas.openxmlformats.org/officeDocument/2006/math">
                    <m:sSub>
                      <m:sSubPr>
                        <m:ctrlPr>
                          <a:rPr lang="en-US" sz="1800" b="0" i="1" u="none" strike="noStrike" baseline="0" smtClean="0">
                            <a:latin typeface="Cambria Math" panose="02040503050406030204" pitchFamily="18" charset="0"/>
                          </a:rPr>
                        </m:ctrlPr>
                      </m:sSubPr>
                      <m:e>
                        <m:r>
                          <a:rPr lang="en-US" sz="1800" b="0" i="1" u="none" strike="noStrike" baseline="0" smtClean="0">
                            <a:latin typeface="Cambria Math" panose="02040503050406030204" pitchFamily="18" charset="0"/>
                          </a:rPr>
                          <m:t>𝑛</m:t>
                        </m:r>
                      </m:e>
                      <m:sub>
                        <m:r>
                          <a:rPr lang="en-US" sz="1800" b="0" i="1" u="none" strike="noStrike" baseline="0" smtClean="0">
                            <a:latin typeface="Cambria Math" panose="02040503050406030204" pitchFamily="18" charset="0"/>
                          </a:rPr>
                          <m:t>𝑖</m:t>
                        </m:r>
                      </m:sub>
                    </m:sSub>
                  </m:oMath>
                </a14:m>
                <a:r>
                  <a:rPr lang="en-US" sz="1800" b="0" i="0" u="none" strike="noStrike" baseline="0" dirty="0">
                    <a:latin typeface="CMMI7"/>
                  </a:rPr>
                  <a:t> </a:t>
                </a:r>
                <a:r>
                  <a:rPr lang="en-US" sz="1800" b="0" i="0" u="none" strike="noStrike" baseline="0" dirty="0">
                    <a:latin typeface="SFRM1000"/>
                  </a:rPr>
                  <a:t>is simply the number of landmarks</a:t>
                </a:r>
              </a:p>
              <a:p>
                <a:pPr algn="l"/>
                <a:r>
                  <a:rPr lang="en-US" sz="1800" b="0" i="0" u="none" strike="noStrike" baseline="0" dirty="0">
                    <a:latin typeface="SFRM1000"/>
                  </a:rPr>
                  <a:t>observed thus far</a:t>
                </a:r>
                <a:endParaRPr lang="en-IL" dirty="0"/>
              </a:p>
            </p:txBody>
          </p:sp>
        </mc:Choice>
        <mc:Fallback xmlns="">
          <p:sp>
            <p:nvSpPr>
              <p:cNvPr id="3" name="Notes Placeholder 2"/>
              <p:cNvSpPr>
                <a:spLocks noGrp="1"/>
              </p:cNvSpPr>
              <p:nvPr>
                <p:ph type="body" idx="1"/>
              </p:nvPr>
            </p:nvSpPr>
            <p:spPr/>
            <p:txBody>
              <a:bodyPr/>
              <a:lstStyle/>
              <a:p>
                <a:pPr algn="l"/>
                <a:r>
                  <a:rPr lang="en-US" sz="1800" b="0" i="0" u="none" strike="noStrike" baseline="0" dirty="0">
                    <a:latin typeface="SFRM1000"/>
                  </a:rPr>
                  <a:t>1.In our mobile robotics example, </a:t>
                </a:r>
                <a:r>
                  <a:rPr lang="en-US" sz="1800" b="0" i="0" u="none" strike="noStrike" baseline="0">
                    <a:latin typeface="Cambria Math" panose="02040503050406030204" pitchFamily="18" charset="0"/>
                  </a:rPr>
                  <a:t>𝑛_𝑖</a:t>
                </a:r>
                <a:r>
                  <a:rPr lang="en-US" sz="1800" b="0" i="0" u="none" strike="noStrike" baseline="0" dirty="0">
                    <a:latin typeface="CMMI7"/>
                  </a:rPr>
                  <a:t> </a:t>
                </a:r>
                <a:r>
                  <a:rPr lang="en-US" sz="1800" b="0" i="0" u="none" strike="noStrike" baseline="0" dirty="0">
                    <a:latin typeface="SFRM1000"/>
                  </a:rPr>
                  <a:t>is simply the number of landmarks</a:t>
                </a:r>
              </a:p>
              <a:p>
                <a:pPr algn="l"/>
                <a:r>
                  <a:rPr lang="en-US" sz="1800" b="0" i="0" u="none" strike="noStrike" baseline="0" dirty="0">
                    <a:latin typeface="SFRM1000"/>
                  </a:rPr>
                  <a:t>observed thus far</a:t>
                </a:r>
                <a:endParaRPr lang="en-IL" dirty="0"/>
              </a:p>
            </p:txBody>
          </p:sp>
        </mc:Fallback>
      </mc:AlternateContent>
      <p:sp>
        <p:nvSpPr>
          <p:cNvPr id="4" name="Slide Number Placeholder 3"/>
          <p:cNvSpPr>
            <a:spLocks noGrp="1"/>
          </p:cNvSpPr>
          <p:nvPr>
            <p:ph type="sldNum" sz="quarter" idx="5"/>
          </p:nvPr>
        </p:nvSpPr>
        <p:spPr/>
        <p:txBody>
          <a:bodyPr/>
          <a:lstStyle/>
          <a:p>
            <a:fld id="{52F2CEF2-90AD-4B3C-952B-C78CFED6D10D}" type="slidenum">
              <a:rPr lang="en-IL" smtClean="0"/>
              <a:t>31</a:t>
            </a:fld>
            <a:endParaRPr lang="en-IL"/>
          </a:p>
        </p:txBody>
      </p:sp>
    </p:spTree>
    <p:extLst>
      <p:ext uri="{BB962C8B-B14F-4D97-AF65-F5344CB8AC3E}">
        <p14:creationId xmlns:p14="http://schemas.microsoft.com/office/powerpoint/2010/main" val="3960507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l"/>
                <a:r>
                  <a:rPr lang="en-US" sz="1800" b="0" i="0" u="none" strike="noStrike" baseline="0" dirty="0">
                    <a:latin typeface="SFRM1000"/>
                  </a:rPr>
                  <a:t>1. We now take the assumption that the prior </a:t>
                </a:r>
                <a14:m>
                  <m:oMath xmlns:m="http://schemas.openxmlformats.org/officeDocument/2006/math">
                    <m:r>
                      <a:rPr lang="en-US" sz="1800" b="0" i="1" u="none" strike="noStrike" baseline="0" dirty="0" smtClean="0">
                        <a:latin typeface="Cambria Math" panose="02040503050406030204" pitchFamily="18" charset="0"/>
                      </a:rPr>
                      <m:t>𝑝</m:t>
                    </m:r>
                    <m:r>
                      <a:rPr lang="en-US" sz="1800" b="0" i="1" u="none" strike="noStrike" baseline="0" dirty="0" smtClean="0">
                        <a:latin typeface="Cambria Math" panose="02040503050406030204" pitchFamily="18" charset="0"/>
                      </a:rPr>
                      <m:t> (</m:t>
                    </m:r>
                    <m:sSub>
                      <m:sSubPr>
                        <m:ctrlPr>
                          <a:rPr lang="en-US" sz="1800" b="0" i="1" u="none" strike="noStrike" baseline="0" dirty="0" smtClean="0">
                            <a:latin typeface="Cambria Math" panose="02040503050406030204" pitchFamily="18" charset="0"/>
                          </a:rPr>
                        </m:ctrlPr>
                      </m:sSubPr>
                      <m:e>
                        <m:r>
                          <a:rPr lang="en-US" sz="1800" b="0" i="1" u="none" strike="noStrike" baseline="0" dirty="0" smtClean="0">
                            <a:latin typeface="Cambria Math" panose="02040503050406030204" pitchFamily="18" charset="0"/>
                          </a:rPr>
                          <m:t>𝑍</m:t>
                        </m:r>
                      </m:e>
                      <m:sub>
                        <m:r>
                          <a:rPr lang="en-US" sz="1800" b="0" i="1" u="none" strike="noStrike" baseline="0" dirty="0" smtClean="0">
                            <a:latin typeface="Cambria Math" panose="02040503050406030204" pitchFamily="18" charset="0"/>
                          </a:rPr>
                          <m:t>𝑘</m:t>
                        </m:r>
                        <m:r>
                          <a:rPr lang="en-US" sz="1800" b="0" i="1" u="none" strike="noStrike" baseline="0" dirty="0" smtClean="0">
                            <a:latin typeface="Cambria Math" panose="02040503050406030204" pitchFamily="18" charset="0"/>
                          </a:rPr>
                          <m:t>+</m:t>
                        </m:r>
                        <m:r>
                          <a:rPr lang="en-US" sz="1800" b="0" i="1" u="none" strike="noStrike" baseline="0" dirty="0" smtClean="0">
                            <a:latin typeface="Cambria Math" panose="02040503050406030204" pitchFamily="18" charset="0"/>
                          </a:rPr>
                          <m:t>1</m:t>
                        </m:r>
                        <m:r>
                          <a:rPr lang="en-US" sz="1800" b="0" i="1" u="none" strike="noStrike" baseline="0" dirty="0" smtClean="0">
                            <a:latin typeface="Cambria Math" panose="02040503050406030204" pitchFamily="18" charset="0"/>
                          </a:rPr>
                          <m:t>:</m:t>
                        </m:r>
                        <m:r>
                          <a:rPr lang="en-US" sz="1800" b="0" i="1" u="none" strike="noStrike" baseline="0" dirty="0" smtClean="0">
                            <a:latin typeface="Cambria Math" panose="02040503050406030204" pitchFamily="18" charset="0"/>
                          </a:rPr>
                          <m:t>𝑘</m:t>
                        </m:r>
                        <m:r>
                          <a:rPr lang="en-US" sz="1800" b="0" i="1" u="none" strike="noStrike" baseline="0" dirty="0" smtClean="0">
                            <a:latin typeface="Cambria Math" panose="02040503050406030204" pitchFamily="18" charset="0"/>
                          </a:rPr>
                          <m:t>+</m:t>
                        </m:r>
                        <m:r>
                          <a:rPr lang="en-US" sz="1800" b="0" i="1" u="none" strike="noStrike" baseline="0" dirty="0" smtClean="0">
                            <a:latin typeface="Cambria Math" panose="02040503050406030204" pitchFamily="18" charset="0"/>
                          </a:rPr>
                          <m:t>𝑙</m:t>
                        </m:r>
                      </m:sub>
                    </m:sSub>
                    <m:r>
                      <a:rPr lang="en-US" sz="1800" b="0" i="1" u="none" strike="noStrike" baseline="0" dirty="0" smtClean="0">
                        <a:latin typeface="Cambria Math" panose="02040503050406030204" pitchFamily="18" charset="0"/>
                      </a:rPr>
                      <m:t>|</m:t>
                    </m:r>
                    <m:sSub>
                      <m:sSubPr>
                        <m:ctrlPr>
                          <a:rPr lang="en-US" sz="1800" b="0" i="1" u="none" strike="noStrike" baseline="0" dirty="0" smtClean="0">
                            <a:latin typeface="Cambria Math" panose="02040503050406030204" pitchFamily="18" charset="0"/>
                          </a:rPr>
                        </m:ctrlPr>
                      </m:sSubPr>
                      <m:e>
                        <m:r>
                          <a:rPr lang="en-US" sz="1800" b="0" i="1" u="none" strike="noStrike" baseline="0" dirty="0" smtClean="0">
                            <a:latin typeface="Cambria Math" panose="02040503050406030204" pitchFamily="18" charset="0"/>
                          </a:rPr>
                          <m:t>𝑍</m:t>
                        </m:r>
                      </m:e>
                      <m:sub>
                        <m:r>
                          <a:rPr lang="en-US" sz="1800" b="0" i="1" u="none" strike="noStrike" baseline="0" dirty="0" smtClean="0">
                            <a:latin typeface="Cambria Math" panose="02040503050406030204" pitchFamily="18" charset="0"/>
                          </a:rPr>
                          <m:t>𝑘</m:t>
                        </m:r>
                      </m:sub>
                    </m:sSub>
                    <m:r>
                      <a:rPr lang="en-US" sz="1800" b="0" i="1" u="none" strike="noStrike" baseline="0" dirty="0" smtClean="0">
                        <a:latin typeface="Cambria Math" panose="02040503050406030204" pitchFamily="18" charset="0"/>
                      </a:rPr>
                      <m:t>, </m:t>
                    </m:r>
                    <m:sSub>
                      <m:sSubPr>
                        <m:ctrlPr>
                          <a:rPr lang="en-US" sz="1800" b="0" i="1" u="none" strike="noStrike" baseline="0" dirty="0" smtClean="0">
                            <a:latin typeface="Cambria Math" panose="02040503050406030204" pitchFamily="18" charset="0"/>
                          </a:rPr>
                        </m:ctrlPr>
                      </m:sSubPr>
                      <m:e>
                        <m:r>
                          <a:rPr lang="en-US" sz="1800" b="0" i="1" u="none" strike="noStrike" baseline="0" dirty="0" smtClean="0">
                            <a:latin typeface="Cambria Math" panose="02040503050406030204" pitchFamily="18" charset="0"/>
                          </a:rPr>
                          <m:t>𝑈</m:t>
                        </m:r>
                      </m:e>
                      <m:sub>
                        <m:r>
                          <a:rPr lang="en-US" sz="1800" b="0" i="1" u="none" strike="noStrike" baseline="0" dirty="0" smtClean="0">
                            <a:latin typeface="Cambria Math" panose="02040503050406030204" pitchFamily="18" charset="0"/>
                          </a:rPr>
                          <m:t>𝑘</m:t>
                        </m:r>
                        <m:r>
                          <a:rPr lang="en-US" sz="1800" b="0" i="1" u="none" strike="noStrike" baseline="0" dirty="0" smtClean="0">
                            <a:latin typeface="Cambria Math" panose="02040503050406030204" pitchFamily="18" charset="0"/>
                          </a:rPr>
                          <m:t>−</m:t>
                        </m:r>
                        <m:r>
                          <a:rPr lang="en-US" sz="1800" b="0" i="1" u="none" strike="noStrike" baseline="0" dirty="0" smtClean="0">
                            <a:latin typeface="Cambria Math" panose="02040503050406030204" pitchFamily="18" charset="0"/>
                          </a:rPr>
                          <m:t>1</m:t>
                        </m:r>
                        <m:r>
                          <a:rPr lang="en-US" sz="1800" b="0" i="1" u="none" strike="noStrike" baseline="0" dirty="0" smtClean="0">
                            <a:latin typeface="Cambria Math" panose="02040503050406030204" pitchFamily="18" charset="0"/>
                          </a:rPr>
                          <m:t>, </m:t>
                        </m:r>
                        <m:r>
                          <a:rPr lang="en-US" sz="1800" b="0" i="1" u="none" strike="noStrike" baseline="0" dirty="0" smtClean="0">
                            <a:latin typeface="Cambria Math" panose="02040503050406030204" pitchFamily="18" charset="0"/>
                          </a:rPr>
                          <m:t>𝑢𝑘</m:t>
                        </m:r>
                        <m:r>
                          <a:rPr lang="en-US" sz="1800" b="0" i="1" u="none" strike="noStrike" baseline="0" dirty="0" smtClean="0">
                            <a:latin typeface="Cambria Math" panose="02040503050406030204" pitchFamily="18" charset="0"/>
                          </a:rPr>
                          <m:t>:</m:t>
                        </m:r>
                        <m:r>
                          <a:rPr lang="en-US" sz="1800" b="0" i="1" u="none" strike="noStrike" baseline="0" dirty="0" smtClean="0">
                            <a:latin typeface="Cambria Math" panose="02040503050406030204" pitchFamily="18" charset="0"/>
                          </a:rPr>
                          <m:t>𝑘</m:t>
                        </m:r>
                        <m:r>
                          <a:rPr lang="en-US" sz="1800" b="0" i="1" u="none" strike="noStrike" baseline="0" dirty="0" smtClean="0">
                            <a:latin typeface="Cambria Math" panose="02040503050406030204" pitchFamily="18" charset="0"/>
                          </a:rPr>
                          <m:t>+</m:t>
                        </m:r>
                        <m:r>
                          <a:rPr lang="en-US" sz="1800" b="0" i="1" u="none" strike="noStrike" baseline="0" dirty="0" smtClean="0">
                            <a:latin typeface="Cambria Math" panose="02040503050406030204" pitchFamily="18" charset="0"/>
                          </a:rPr>
                          <m:t>𝑙</m:t>
                        </m:r>
                        <m:r>
                          <a:rPr lang="en-US" sz="1800" b="0" i="1" u="none" strike="noStrike" baseline="0" dirty="0" smtClean="0">
                            <a:latin typeface="Cambria Math" panose="02040503050406030204" pitchFamily="18" charset="0"/>
                          </a:rPr>
                          <m:t>−</m:t>
                        </m:r>
                        <m:r>
                          <a:rPr lang="en-US" sz="1800" b="0" i="1" u="none" strike="noStrike" baseline="0" dirty="0" smtClean="0">
                            <a:latin typeface="Cambria Math" panose="02040503050406030204" pitchFamily="18" charset="0"/>
                          </a:rPr>
                          <m:t>1</m:t>
                        </m:r>
                      </m:sub>
                    </m:sSub>
                    <m:r>
                      <a:rPr lang="en-US" sz="1800" b="0" i="1" u="none" strike="noStrike" baseline="0" dirty="0" smtClean="0">
                        <a:latin typeface="Cambria Math" panose="02040503050406030204" pitchFamily="18" charset="0"/>
                      </a:rPr>
                      <m:t>) </m:t>
                    </m:r>
                  </m:oMath>
                </a14:m>
                <a:r>
                  <a:rPr lang="en-US" sz="1800" b="0" i="0" u="none" strike="noStrike" baseline="0" dirty="0">
                    <a:latin typeface="SFRM1000"/>
                  </a:rPr>
                  <a:t>is uninformative.</a:t>
                </a:r>
              </a:p>
              <a:p>
                <a:pPr algn="l"/>
                <a:r>
                  <a:rPr lang="en-US" sz="1800" b="0" i="0" u="none" strike="noStrike" baseline="0" dirty="0">
                    <a:latin typeface="SFRM1000"/>
                  </a:rPr>
                  <a:t>This assumption is fairly standard in inference, see, e.g., Eq. (2.55)</a:t>
                </a:r>
              </a:p>
              <a:p>
                <a:pPr algn="l"/>
                <a:r>
                  <a:rPr lang="en-US" sz="1800" b="0" i="0" u="none" strike="noStrike" baseline="0" dirty="0">
                    <a:latin typeface="SFRM1000"/>
                  </a:rPr>
                  <a:t>in (</a:t>
                </a:r>
                <a:r>
                  <a:rPr lang="en-US" sz="1800" b="0" i="0" u="none" strike="noStrike" baseline="0" dirty="0" err="1">
                    <a:latin typeface="SFRM1000"/>
                  </a:rPr>
                  <a:t>Thrun</a:t>
                </a:r>
                <a:r>
                  <a:rPr lang="en-US" sz="1800" b="0" i="0" u="none" strike="noStrike" baseline="0" dirty="0">
                    <a:latin typeface="SFRM1000"/>
                  </a:rPr>
                  <a:t> et al., 2005)).</a:t>
                </a:r>
                <a:endParaRPr lang="en-IL" dirty="0"/>
              </a:p>
            </p:txBody>
          </p:sp>
        </mc:Choice>
        <mc:Fallback xmlns="">
          <p:sp>
            <p:nvSpPr>
              <p:cNvPr id="3" name="Notes Placeholder 2"/>
              <p:cNvSpPr>
                <a:spLocks noGrp="1"/>
              </p:cNvSpPr>
              <p:nvPr>
                <p:ph type="body" idx="1"/>
              </p:nvPr>
            </p:nvSpPr>
            <p:spPr/>
            <p:txBody>
              <a:bodyPr/>
              <a:lstStyle/>
              <a:p>
                <a:pPr algn="l"/>
                <a:r>
                  <a:rPr lang="en-US" sz="1800" b="0" i="0" u="none" strike="noStrike" baseline="0" dirty="0">
                    <a:latin typeface="SFRM1000"/>
                  </a:rPr>
                  <a:t>1. We now take the assumption that the prior </a:t>
                </a:r>
                <a:r>
                  <a:rPr lang="en-US" sz="1800" b="0" i="0" u="none" strike="noStrike" baseline="0" dirty="0">
                    <a:latin typeface="Cambria Math" panose="02040503050406030204" pitchFamily="18" charset="0"/>
                  </a:rPr>
                  <a:t>𝑝 (𝑍_(𝑘+1:𝑘+𝑙) |𝑍_𝑘, 𝑈_(𝑘−1, 𝑢𝑘:𝑘+𝑙−1)) </a:t>
                </a:r>
                <a:r>
                  <a:rPr lang="en-US" sz="1800" b="0" i="0" u="none" strike="noStrike" baseline="0" dirty="0">
                    <a:latin typeface="SFRM1000"/>
                  </a:rPr>
                  <a:t>is uninformative.</a:t>
                </a:r>
              </a:p>
              <a:p>
                <a:pPr algn="l"/>
                <a:r>
                  <a:rPr lang="en-US" sz="1800" b="0" i="0" u="none" strike="noStrike" baseline="0" dirty="0">
                    <a:latin typeface="SFRM1000"/>
                  </a:rPr>
                  <a:t>This assumption is fairly standard in inference, see, e.g., Eq. (2.55)</a:t>
                </a:r>
              </a:p>
              <a:p>
                <a:pPr algn="l"/>
                <a:r>
                  <a:rPr lang="en-US" sz="1800" b="0" i="0" u="none" strike="noStrike" baseline="0" dirty="0">
                    <a:latin typeface="SFRM1000"/>
                  </a:rPr>
                  <a:t>in (</a:t>
                </a:r>
                <a:r>
                  <a:rPr lang="en-US" sz="1800" b="0" i="0" u="none" strike="noStrike" baseline="0" dirty="0" err="1">
                    <a:latin typeface="SFRM1000"/>
                  </a:rPr>
                  <a:t>Thrun</a:t>
                </a:r>
                <a:r>
                  <a:rPr lang="en-US" sz="1800" b="0" i="0" u="none" strike="noStrike" baseline="0" dirty="0">
                    <a:latin typeface="SFRM1000"/>
                  </a:rPr>
                  <a:t> et al., 2005)).</a:t>
                </a:r>
                <a:endParaRPr lang="en-IL" dirty="0"/>
              </a:p>
            </p:txBody>
          </p:sp>
        </mc:Fallback>
      </mc:AlternateContent>
      <p:sp>
        <p:nvSpPr>
          <p:cNvPr id="4" name="Slide Number Placeholder 3"/>
          <p:cNvSpPr>
            <a:spLocks noGrp="1"/>
          </p:cNvSpPr>
          <p:nvPr>
            <p:ph type="sldNum" sz="quarter" idx="5"/>
          </p:nvPr>
        </p:nvSpPr>
        <p:spPr/>
        <p:txBody>
          <a:bodyPr/>
          <a:lstStyle/>
          <a:p>
            <a:fld id="{52F2CEF2-90AD-4B3C-952B-C78CFED6D10D}" type="slidenum">
              <a:rPr lang="en-IL" smtClean="0"/>
              <a:t>32</a:t>
            </a:fld>
            <a:endParaRPr lang="en-IL"/>
          </a:p>
        </p:txBody>
      </p:sp>
    </p:spTree>
    <p:extLst>
      <p:ext uri="{BB962C8B-B14F-4D97-AF65-F5344CB8AC3E}">
        <p14:creationId xmlns:p14="http://schemas.microsoft.com/office/powerpoint/2010/main" val="2501334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SFRM1000"/>
              </a:rPr>
              <a:t>1. </a:t>
            </a:r>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33</a:t>
            </a:fld>
            <a:endParaRPr lang="en-IL"/>
          </a:p>
        </p:txBody>
      </p:sp>
    </p:spTree>
    <p:extLst>
      <p:ext uri="{BB962C8B-B14F-4D97-AF65-F5344CB8AC3E}">
        <p14:creationId xmlns:p14="http://schemas.microsoft.com/office/powerpoint/2010/main" val="4199618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8D7EF-CDE6-49CD-93EF-ACE7C193DB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1E912E9C-EBE1-44FA-AEA8-8D5608117D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3042335E-8358-4360-AFE6-FF1C135B9637}"/>
              </a:ext>
            </a:extLst>
          </p:cNvPr>
          <p:cNvSpPr>
            <a:spLocks noGrp="1"/>
          </p:cNvSpPr>
          <p:nvPr>
            <p:ph type="dt" sz="half" idx="10"/>
          </p:nvPr>
        </p:nvSpPr>
        <p:spPr/>
        <p:txBody>
          <a:bodyPr/>
          <a:lstStyle/>
          <a:p>
            <a:fld id="{CD58A1FB-453A-4C06-8A8F-212EA91A08F3}" type="datetime8">
              <a:rPr lang="en-IL" smtClean="0"/>
              <a:t>06/12/2022 15:06</a:t>
            </a:fld>
            <a:endParaRPr lang="en-IL"/>
          </a:p>
        </p:txBody>
      </p:sp>
      <p:sp>
        <p:nvSpPr>
          <p:cNvPr id="5" name="Footer Placeholder 4">
            <a:extLst>
              <a:ext uri="{FF2B5EF4-FFF2-40B4-BE49-F238E27FC236}">
                <a16:creationId xmlns:a16="http://schemas.microsoft.com/office/drawing/2014/main" id="{500D7174-022C-4D04-A21F-941A767C1F2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CA2B518E-B81D-4309-B862-BF66C1B553E0}"/>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130553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C115-A262-4A77-B6D4-B9941B0709CF}"/>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D4FB8C93-9DF2-48A7-860F-EFEDF3AC43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A64ECE32-6394-4AE2-819A-2F6F6E3D6636}"/>
              </a:ext>
            </a:extLst>
          </p:cNvPr>
          <p:cNvSpPr>
            <a:spLocks noGrp="1"/>
          </p:cNvSpPr>
          <p:nvPr>
            <p:ph type="dt" sz="half" idx="10"/>
          </p:nvPr>
        </p:nvSpPr>
        <p:spPr/>
        <p:txBody>
          <a:bodyPr/>
          <a:lstStyle/>
          <a:p>
            <a:fld id="{BBC42D46-953D-4093-8E5E-3186632D28E1}" type="datetime8">
              <a:rPr lang="en-IL" smtClean="0"/>
              <a:t>06/12/2022 15:06</a:t>
            </a:fld>
            <a:endParaRPr lang="en-IL"/>
          </a:p>
        </p:txBody>
      </p:sp>
      <p:sp>
        <p:nvSpPr>
          <p:cNvPr id="5" name="Footer Placeholder 4">
            <a:extLst>
              <a:ext uri="{FF2B5EF4-FFF2-40B4-BE49-F238E27FC236}">
                <a16:creationId xmlns:a16="http://schemas.microsoft.com/office/drawing/2014/main" id="{C09630A9-2AF4-4611-ACB5-E518E485982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CF31B9B-E27B-4EAD-B228-0CD0143F5C7C}"/>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75097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90F087-BA28-4C07-8101-D40FAD3FB6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5EF4AEFB-7E65-4894-91AC-D8B4136814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85238E96-38B8-499E-9604-2197231BA829}"/>
              </a:ext>
            </a:extLst>
          </p:cNvPr>
          <p:cNvSpPr>
            <a:spLocks noGrp="1"/>
          </p:cNvSpPr>
          <p:nvPr>
            <p:ph type="dt" sz="half" idx="10"/>
          </p:nvPr>
        </p:nvSpPr>
        <p:spPr/>
        <p:txBody>
          <a:bodyPr/>
          <a:lstStyle/>
          <a:p>
            <a:fld id="{7E6353A2-59D4-452B-A69D-CB052AA16907}" type="datetime8">
              <a:rPr lang="en-IL" smtClean="0"/>
              <a:t>06/12/2022 15:06</a:t>
            </a:fld>
            <a:endParaRPr lang="en-IL"/>
          </a:p>
        </p:txBody>
      </p:sp>
      <p:sp>
        <p:nvSpPr>
          <p:cNvPr id="5" name="Footer Placeholder 4">
            <a:extLst>
              <a:ext uri="{FF2B5EF4-FFF2-40B4-BE49-F238E27FC236}">
                <a16:creationId xmlns:a16="http://schemas.microsoft.com/office/drawing/2014/main" id="{29BE54A6-E118-4E5E-9594-7C616BB806E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82419CD-B80E-4342-AF4F-E7CC4A4ACC8A}"/>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14888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5FA96-4EBC-41FD-B854-45A6C77B6E3F}"/>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188664B8-7CE1-4D35-993E-D11A0C63DD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199BA38-BE24-4516-B9DB-F0A91ACB8CAA}"/>
              </a:ext>
            </a:extLst>
          </p:cNvPr>
          <p:cNvSpPr>
            <a:spLocks noGrp="1"/>
          </p:cNvSpPr>
          <p:nvPr>
            <p:ph type="dt" sz="half" idx="10"/>
          </p:nvPr>
        </p:nvSpPr>
        <p:spPr/>
        <p:txBody>
          <a:bodyPr/>
          <a:lstStyle/>
          <a:p>
            <a:fld id="{EDF3C340-9F2C-4C46-9386-7AF4D5BFA317}" type="datetime8">
              <a:rPr lang="en-IL" smtClean="0"/>
              <a:t>06/12/2022 15:06</a:t>
            </a:fld>
            <a:endParaRPr lang="en-IL"/>
          </a:p>
        </p:txBody>
      </p:sp>
      <p:sp>
        <p:nvSpPr>
          <p:cNvPr id="5" name="Footer Placeholder 4">
            <a:extLst>
              <a:ext uri="{FF2B5EF4-FFF2-40B4-BE49-F238E27FC236}">
                <a16:creationId xmlns:a16="http://schemas.microsoft.com/office/drawing/2014/main" id="{0472C358-86C6-4BFA-A8CE-33D947CF3CF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B57F5069-244D-4BC3-B1FC-23D3E3DC7EE7}"/>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910072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A437-5417-4EDD-A8D8-1552DF33F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7B106443-F7FF-4E36-8204-8A68BFC001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6DC23C-F613-4800-9681-27D958EDCF01}"/>
              </a:ext>
            </a:extLst>
          </p:cNvPr>
          <p:cNvSpPr>
            <a:spLocks noGrp="1"/>
          </p:cNvSpPr>
          <p:nvPr>
            <p:ph type="dt" sz="half" idx="10"/>
          </p:nvPr>
        </p:nvSpPr>
        <p:spPr/>
        <p:txBody>
          <a:bodyPr/>
          <a:lstStyle/>
          <a:p>
            <a:fld id="{A0EA2B1B-1765-4C52-8046-832DFFEC5B33}" type="datetime8">
              <a:rPr lang="en-IL" smtClean="0"/>
              <a:t>06/12/2022 15:06</a:t>
            </a:fld>
            <a:endParaRPr lang="en-IL"/>
          </a:p>
        </p:txBody>
      </p:sp>
      <p:sp>
        <p:nvSpPr>
          <p:cNvPr id="5" name="Footer Placeholder 4">
            <a:extLst>
              <a:ext uri="{FF2B5EF4-FFF2-40B4-BE49-F238E27FC236}">
                <a16:creationId xmlns:a16="http://schemas.microsoft.com/office/drawing/2014/main" id="{68267845-1658-432A-8249-44FE1689E6F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25D1AD4-564B-444D-8BD4-5133EF7510C9}"/>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174070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0780-CADC-4874-953C-B81992E7B900}"/>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B196ED82-4E1D-42E3-8964-51C82AFFE0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7139E53A-E095-4C5C-9F77-D683675936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F85A080B-16E8-4020-80D9-F9D4B2E38537}"/>
              </a:ext>
            </a:extLst>
          </p:cNvPr>
          <p:cNvSpPr>
            <a:spLocks noGrp="1"/>
          </p:cNvSpPr>
          <p:nvPr>
            <p:ph type="dt" sz="half" idx="10"/>
          </p:nvPr>
        </p:nvSpPr>
        <p:spPr/>
        <p:txBody>
          <a:bodyPr/>
          <a:lstStyle/>
          <a:p>
            <a:fld id="{4D7821B8-2EFD-46F5-B2B4-F6D7FFB0A1FB}" type="datetime8">
              <a:rPr lang="en-IL" smtClean="0"/>
              <a:t>06/12/2022 15:06</a:t>
            </a:fld>
            <a:endParaRPr lang="en-IL"/>
          </a:p>
        </p:txBody>
      </p:sp>
      <p:sp>
        <p:nvSpPr>
          <p:cNvPr id="6" name="Footer Placeholder 5">
            <a:extLst>
              <a:ext uri="{FF2B5EF4-FFF2-40B4-BE49-F238E27FC236}">
                <a16:creationId xmlns:a16="http://schemas.microsoft.com/office/drawing/2014/main" id="{810BD69A-8DE6-4A79-BF84-EE9A5C6835F9}"/>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80AB29C3-BB2A-429C-B3F3-10FC1C32FFF8}"/>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505791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BA68-F417-4242-AB17-8B6896E7BCBA}"/>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F4387087-B73B-4B74-939C-7EC68BF517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335624-AC15-4DC4-8034-3D4ADAE3E8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85E7C18C-4956-4DC8-99C1-49F7496A7E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B6E96B-5C19-4D23-BC6B-FDC5449528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9F7AF289-4986-4C8E-AA13-9330687A677F}"/>
              </a:ext>
            </a:extLst>
          </p:cNvPr>
          <p:cNvSpPr>
            <a:spLocks noGrp="1"/>
          </p:cNvSpPr>
          <p:nvPr>
            <p:ph type="dt" sz="half" idx="10"/>
          </p:nvPr>
        </p:nvSpPr>
        <p:spPr/>
        <p:txBody>
          <a:bodyPr/>
          <a:lstStyle/>
          <a:p>
            <a:fld id="{8BDAC509-8313-4D34-A5E4-190FBA890714}" type="datetime8">
              <a:rPr lang="en-IL" smtClean="0"/>
              <a:t>06/12/2022 15:06</a:t>
            </a:fld>
            <a:endParaRPr lang="en-IL"/>
          </a:p>
        </p:txBody>
      </p:sp>
      <p:sp>
        <p:nvSpPr>
          <p:cNvPr id="8" name="Footer Placeholder 7">
            <a:extLst>
              <a:ext uri="{FF2B5EF4-FFF2-40B4-BE49-F238E27FC236}">
                <a16:creationId xmlns:a16="http://schemas.microsoft.com/office/drawing/2014/main" id="{2FA3DDCC-7B6A-4E02-8DDD-4BBA6214372C}"/>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C85A054C-ED52-40D0-BBAE-B132CE3CC5F1}"/>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467191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15A12-C18D-4E16-B7B3-919E4EEECD22}"/>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93850237-95FC-4383-8561-F12AA078293C}"/>
              </a:ext>
            </a:extLst>
          </p:cNvPr>
          <p:cNvSpPr>
            <a:spLocks noGrp="1"/>
          </p:cNvSpPr>
          <p:nvPr>
            <p:ph type="dt" sz="half" idx="10"/>
          </p:nvPr>
        </p:nvSpPr>
        <p:spPr/>
        <p:txBody>
          <a:bodyPr/>
          <a:lstStyle/>
          <a:p>
            <a:fld id="{A343688F-81F2-4DF7-8A63-9388C228F82F}" type="datetime8">
              <a:rPr lang="en-IL" smtClean="0"/>
              <a:t>06/12/2022 15:06</a:t>
            </a:fld>
            <a:endParaRPr lang="en-IL"/>
          </a:p>
        </p:txBody>
      </p:sp>
      <p:sp>
        <p:nvSpPr>
          <p:cNvPr id="4" name="Footer Placeholder 3">
            <a:extLst>
              <a:ext uri="{FF2B5EF4-FFF2-40B4-BE49-F238E27FC236}">
                <a16:creationId xmlns:a16="http://schemas.microsoft.com/office/drawing/2014/main" id="{6A21781B-E34E-45E8-81DC-9C25D4E908A9}"/>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BCFDE28E-A227-4F08-A73E-A42DA237DA0E}"/>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22848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41CCCE-7671-4476-B259-A12AEEFE52B4}"/>
              </a:ext>
            </a:extLst>
          </p:cNvPr>
          <p:cNvSpPr>
            <a:spLocks noGrp="1"/>
          </p:cNvSpPr>
          <p:nvPr>
            <p:ph type="dt" sz="half" idx="10"/>
          </p:nvPr>
        </p:nvSpPr>
        <p:spPr/>
        <p:txBody>
          <a:bodyPr/>
          <a:lstStyle/>
          <a:p>
            <a:fld id="{D89F33E2-9BCE-4CAF-947E-F2E3502203AF}" type="datetime8">
              <a:rPr lang="en-IL" smtClean="0"/>
              <a:t>06/12/2022 15:06</a:t>
            </a:fld>
            <a:endParaRPr lang="en-IL"/>
          </a:p>
        </p:txBody>
      </p:sp>
      <p:sp>
        <p:nvSpPr>
          <p:cNvPr id="3" name="Footer Placeholder 2">
            <a:extLst>
              <a:ext uri="{FF2B5EF4-FFF2-40B4-BE49-F238E27FC236}">
                <a16:creationId xmlns:a16="http://schemas.microsoft.com/office/drawing/2014/main" id="{80E50E37-EC55-428C-A987-6C460BEFC3D7}"/>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1677C2DF-F69A-4169-BE3C-95FB2A3CF0E3}"/>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9447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56A53-1897-4501-8707-DA7C0DB3A1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CC086309-619C-4E42-8FE0-59E60A20C4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8001EBF7-A094-4D90-9846-D1420F52B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BB36D-D246-4231-A07B-B7AD6FC2D7DB}"/>
              </a:ext>
            </a:extLst>
          </p:cNvPr>
          <p:cNvSpPr>
            <a:spLocks noGrp="1"/>
          </p:cNvSpPr>
          <p:nvPr>
            <p:ph type="dt" sz="half" idx="10"/>
          </p:nvPr>
        </p:nvSpPr>
        <p:spPr/>
        <p:txBody>
          <a:bodyPr/>
          <a:lstStyle/>
          <a:p>
            <a:fld id="{C82FFF50-B0A3-4D7F-9A0A-2BF17ADCD2E3}" type="datetime8">
              <a:rPr lang="en-IL" smtClean="0"/>
              <a:t>06/12/2022 15:06</a:t>
            </a:fld>
            <a:endParaRPr lang="en-IL"/>
          </a:p>
        </p:txBody>
      </p:sp>
      <p:sp>
        <p:nvSpPr>
          <p:cNvPr id="6" name="Footer Placeholder 5">
            <a:extLst>
              <a:ext uri="{FF2B5EF4-FFF2-40B4-BE49-F238E27FC236}">
                <a16:creationId xmlns:a16="http://schemas.microsoft.com/office/drawing/2014/main" id="{047A5A05-E07D-4D91-99F0-394BBC024340}"/>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66DF07BC-D321-4670-8EAF-81D5BAFB0782}"/>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3116727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6FB5-04E1-40A9-B6D8-F820CFEEC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087529DC-78C8-4EE5-9EDD-437643F1E4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D395BEAF-BEDE-4B00-8999-2ABFE4985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A6FA76-4FB9-433C-A23B-97060D4DB7B7}"/>
              </a:ext>
            </a:extLst>
          </p:cNvPr>
          <p:cNvSpPr>
            <a:spLocks noGrp="1"/>
          </p:cNvSpPr>
          <p:nvPr>
            <p:ph type="dt" sz="half" idx="10"/>
          </p:nvPr>
        </p:nvSpPr>
        <p:spPr/>
        <p:txBody>
          <a:bodyPr/>
          <a:lstStyle/>
          <a:p>
            <a:fld id="{0F50824E-E528-4343-A440-FC331B536273}" type="datetime8">
              <a:rPr lang="en-IL" smtClean="0"/>
              <a:t>06/12/2022 15:06</a:t>
            </a:fld>
            <a:endParaRPr lang="en-IL"/>
          </a:p>
        </p:txBody>
      </p:sp>
      <p:sp>
        <p:nvSpPr>
          <p:cNvPr id="6" name="Footer Placeholder 5">
            <a:extLst>
              <a:ext uri="{FF2B5EF4-FFF2-40B4-BE49-F238E27FC236}">
                <a16:creationId xmlns:a16="http://schemas.microsoft.com/office/drawing/2014/main" id="{B1CCEE56-4A42-415D-A7A0-C3C03481CAD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42B09207-B17F-45DA-8493-2627F0E3544E}"/>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824151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A8ECAE-2082-4C5D-974F-57E8C5BEC3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38ABF9D3-2DAB-4BE2-8E47-5F97FA51E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7BB6E71-B810-4DCD-A201-C64FACF816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8DBB54-1346-421F-A1A2-17A7AD885EF8}" type="datetime8">
              <a:rPr lang="en-IL" smtClean="0"/>
              <a:t>06/12/2022 15:06</a:t>
            </a:fld>
            <a:endParaRPr lang="en-IL"/>
          </a:p>
        </p:txBody>
      </p:sp>
      <p:sp>
        <p:nvSpPr>
          <p:cNvPr id="5" name="Footer Placeholder 4">
            <a:extLst>
              <a:ext uri="{FF2B5EF4-FFF2-40B4-BE49-F238E27FC236}">
                <a16:creationId xmlns:a16="http://schemas.microsoft.com/office/drawing/2014/main" id="{D26F9EF2-CF32-486F-9F1F-752166DD81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FDD49FAE-6179-441E-96E4-98A4D7CA0D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DBD0CC-423F-4B58-AFF5-83B6DD233671}" type="slidenum">
              <a:rPr lang="en-IL" smtClean="0"/>
              <a:t>‹#›</a:t>
            </a:fld>
            <a:endParaRPr lang="en-IL"/>
          </a:p>
        </p:txBody>
      </p:sp>
    </p:spTree>
    <p:extLst>
      <p:ext uri="{BB962C8B-B14F-4D97-AF65-F5344CB8AC3E}">
        <p14:creationId xmlns:p14="http://schemas.microsoft.com/office/powerpoint/2010/main" val="2225942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0.gif"/><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321.png"/><Relationship Id="rId7"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5.png"/><Relationship Id="rId4" Type="http://schemas.openxmlformats.org/officeDocument/2006/relationships/notesSlide" Target="../notesSlides/notesSlide11.xml"/></Relationships>
</file>

<file path=ppt/slides/_rels/slide37.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29F9D3-418E-4240-84C8-52A8AD6C8A83}"/>
              </a:ext>
            </a:extLst>
          </p:cNvPr>
          <p:cNvSpPr txBox="1"/>
          <p:nvPr/>
        </p:nvSpPr>
        <p:spPr>
          <a:xfrm>
            <a:off x="4367223" y="5644991"/>
            <a:ext cx="3272050" cy="769441"/>
          </a:xfrm>
          <a:prstGeom prst="rect">
            <a:avLst/>
          </a:prstGeom>
          <a:noFill/>
        </p:spPr>
        <p:txBody>
          <a:bodyPr wrap="none" rtlCol="0">
            <a:spAutoFit/>
          </a:bodyPr>
          <a:lstStyle/>
          <a:p>
            <a:r>
              <a:rPr lang="en-US" sz="4400" dirty="0"/>
              <a:t>Dan and Alon</a:t>
            </a:r>
            <a:endParaRPr lang="en-IL" sz="4400" dirty="0"/>
          </a:p>
        </p:txBody>
      </p:sp>
      <p:grpSp>
        <p:nvGrpSpPr>
          <p:cNvPr id="9" name="Group 8">
            <a:extLst>
              <a:ext uri="{FF2B5EF4-FFF2-40B4-BE49-F238E27FC236}">
                <a16:creationId xmlns:a16="http://schemas.microsoft.com/office/drawing/2014/main" id="{9FADF10A-2ACF-46FD-82DC-6AB497DC0BB3}"/>
              </a:ext>
            </a:extLst>
          </p:cNvPr>
          <p:cNvGrpSpPr/>
          <p:nvPr/>
        </p:nvGrpSpPr>
        <p:grpSpPr>
          <a:xfrm>
            <a:off x="1371827" y="1213009"/>
            <a:ext cx="9328944" cy="2215991"/>
            <a:chOff x="2216727" y="1801091"/>
            <a:chExt cx="9328944" cy="2215991"/>
          </a:xfrm>
        </p:grpSpPr>
        <p:sp>
          <p:nvSpPr>
            <p:cNvPr id="10" name="TextBox 9">
              <a:extLst>
                <a:ext uri="{FF2B5EF4-FFF2-40B4-BE49-F238E27FC236}">
                  <a16:creationId xmlns:a16="http://schemas.microsoft.com/office/drawing/2014/main" id="{D049E188-E585-4476-82D4-3FC060532333}"/>
                </a:ext>
              </a:extLst>
            </p:cNvPr>
            <p:cNvSpPr txBox="1"/>
            <p:nvPr/>
          </p:nvSpPr>
          <p:spPr>
            <a:xfrm>
              <a:off x="2216727" y="1801091"/>
              <a:ext cx="8997015" cy="1569660"/>
            </a:xfrm>
            <a:prstGeom prst="rect">
              <a:avLst/>
            </a:prstGeom>
            <a:noFill/>
          </p:spPr>
          <p:txBody>
            <a:bodyPr wrap="none" rtlCol="0">
              <a:spAutoFit/>
            </a:bodyPr>
            <a:lstStyle/>
            <a:p>
              <a:pPr algn="ctr"/>
              <a:r>
                <a:rPr lang="en-US" sz="3200" dirty="0"/>
                <a:t>Planning in the Continuous Domain: a Generalized</a:t>
              </a:r>
            </a:p>
            <a:p>
              <a:pPr algn="ctr"/>
              <a:r>
                <a:rPr lang="en-US" sz="3200" dirty="0"/>
                <a:t>Belief Space Approach for Autonomous Navigation in</a:t>
              </a:r>
            </a:p>
            <a:p>
              <a:pPr algn="ctr"/>
              <a:r>
                <a:rPr lang="en-US" sz="3200" dirty="0"/>
                <a:t>Unknown Environments</a:t>
              </a:r>
              <a:endParaRPr lang="en-IL" sz="3200" dirty="0"/>
            </a:p>
          </p:txBody>
        </p:sp>
        <p:sp>
          <p:nvSpPr>
            <p:cNvPr id="12" name="TextBox 11">
              <a:extLst>
                <a:ext uri="{FF2B5EF4-FFF2-40B4-BE49-F238E27FC236}">
                  <a16:creationId xmlns:a16="http://schemas.microsoft.com/office/drawing/2014/main" id="{AB46966B-E7F5-4DF2-B770-E8EBB2620C28}"/>
                </a:ext>
              </a:extLst>
            </p:cNvPr>
            <p:cNvSpPr txBox="1"/>
            <p:nvPr/>
          </p:nvSpPr>
          <p:spPr>
            <a:xfrm>
              <a:off x="2404178" y="3370751"/>
              <a:ext cx="9141493" cy="646331"/>
            </a:xfrm>
            <a:prstGeom prst="rect">
              <a:avLst/>
            </a:prstGeom>
            <a:noFill/>
          </p:spPr>
          <p:txBody>
            <a:bodyPr wrap="square" rtlCol="0">
              <a:spAutoFit/>
            </a:bodyPr>
            <a:lstStyle/>
            <a:p>
              <a:pPr algn="ctr"/>
              <a:r>
                <a:rPr lang="en-US" dirty="0">
                  <a:solidFill>
                    <a:schemeClr val="bg2">
                      <a:lumMod val="50000"/>
                    </a:schemeClr>
                  </a:solidFill>
                </a:rPr>
                <a:t>Vadim </a:t>
              </a:r>
              <a:r>
                <a:rPr lang="en-US" dirty="0" err="1">
                  <a:solidFill>
                    <a:schemeClr val="bg2">
                      <a:lumMod val="50000"/>
                    </a:schemeClr>
                  </a:solidFill>
                </a:rPr>
                <a:t>Indelman</a:t>
              </a:r>
              <a:r>
                <a:rPr lang="en-US" dirty="0">
                  <a:solidFill>
                    <a:schemeClr val="bg2">
                      <a:lumMod val="50000"/>
                    </a:schemeClr>
                  </a:solidFill>
                </a:rPr>
                <a:t>, Luca </a:t>
              </a:r>
              <a:r>
                <a:rPr lang="en-US" dirty="0" err="1">
                  <a:solidFill>
                    <a:schemeClr val="bg2">
                      <a:lumMod val="50000"/>
                    </a:schemeClr>
                  </a:solidFill>
                </a:rPr>
                <a:t>Carlone</a:t>
              </a:r>
              <a:r>
                <a:rPr lang="en-US" dirty="0">
                  <a:solidFill>
                    <a:schemeClr val="bg2">
                      <a:lumMod val="50000"/>
                    </a:schemeClr>
                  </a:solidFill>
                </a:rPr>
                <a:t> , and Frank </a:t>
              </a:r>
              <a:r>
                <a:rPr lang="en-US" dirty="0" err="1">
                  <a:solidFill>
                    <a:schemeClr val="bg2">
                      <a:lumMod val="50000"/>
                    </a:schemeClr>
                  </a:solidFill>
                </a:rPr>
                <a:t>Dellaert</a:t>
              </a:r>
              <a:endParaRPr lang="en-US" dirty="0">
                <a:solidFill>
                  <a:schemeClr val="bg2">
                    <a:lumMod val="50000"/>
                  </a:schemeClr>
                </a:solidFill>
              </a:endParaRPr>
            </a:p>
            <a:p>
              <a:pPr algn="ctr"/>
              <a:r>
                <a:rPr lang="en-US" dirty="0">
                  <a:solidFill>
                    <a:schemeClr val="bg2">
                      <a:lumMod val="50000"/>
                    </a:schemeClr>
                  </a:solidFill>
                </a:rPr>
                <a:t>International Journal of Robotics Research </a:t>
              </a:r>
              <a:r>
                <a:rPr lang="en-US" b="0" i="1" dirty="0">
                  <a:solidFill>
                    <a:srgbClr val="373737"/>
                  </a:solidFill>
                  <a:effectLst/>
                  <a:latin typeface="Helvetica Neue"/>
                </a:rPr>
                <a:t>- </a:t>
              </a:r>
              <a:r>
                <a:rPr lang="en-US" dirty="0">
                  <a:solidFill>
                    <a:schemeClr val="bg2">
                      <a:lumMod val="50000"/>
                    </a:schemeClr>
                  </a:solidFill>
                </a:rPr>
                <a:t>2015</a:t>
              </a:r>
              <a:endParaRPr lang="en-IL" dirty="0">
                <a:solidFill>
                  <a:schemeClr val="bg2">
                    <a:lumMod val="50000"/>
                  </a:schemeClr>
                </a:solidFill>
              </a:endParaRPr>
            </a:p>
          </p:txBody>
        </p:sp>
      </p:grpSp>
      <p:sp>
        <p:nvSpPr>
          <p:cNvPr id="2" name="Slide Number Placeholder 1">
            <a:extLst>
              <a:ext uri="{FF2B5EF4-FFF2-40B4-BE49-F238E27FC236}">
                <a16:creationId xmlns:a16="http://schemas.microsoft.com/office/drawing/2014/main" id="{3C55CA7C-F343-4793-AAAC-28FDE1F0EEEA}"/>
              </a:ext>
            </a:extLst>
          </p:cNvPr>
          <p:cNvSpPr>
            <a:spLocks noGrp="1"/>
          </p:cNvSpPr>
          <p:nvPr>
            <p:ph type="sldNum" sz="quarter" idx="12"/>
          </p:nvPr>
        </p:nvSpPr>
        <p:spPr/>
        <p:txBody>
          <a:bodyPr/>
          <a:lstStyle/>
          <a:p>
            <a:fld id="{16DBD0CC-423F-4B58-AFF5-83B6DD233671}" type="slidenum">
              <a:rPr lang="en-IL" smtClean="0"/>
              <a:t>1</a:t>
            </a:fld>
            <a:endParaRPr lang="en-IL"/>
          </a:p>
        </p:txBody>
      </p:sp>
      <p:sp>
        <p:nvSpPr>
          <p:cNvPr id="8" name="TextBox 7">
            <a:extLst>
              <a:ext uri="{FF2B5EF4-FFF2-40B4-BE49-F238E27FC236}">
                <a16:creationId xmlns:a16="http://schemas.microsoft.com/office/drawing/2014/main" id="{DA301091-7170-1AAA-6868-2EA37D7956F3}"/>
              </a:ext>
            </a:extLst>
          </p:cNvPr>
          <p:cNvSpPr txBox="1"/>
          <p:nvPr/>
        </p:nvSpPr>
        <p:spPr>
          <a:xfrm>
            <a:off x="2704371" y="4431010"/>
            <a:ext cx="7025493" cy="923330"/>
          </a:xfrm>
          <a:prstGeom prst="rect">
            <a:avLst/>
          </a:prstGeom>
          <a:noFill/>
        </p:spPr>
        <p:txBody>
          <a:bodyPr wrap="square">
            <a:spAutoFit/>
          </a:bodyPr>
          <a:lstStyle/>
          <a:p>
            <a:pPr algn="ctr"/>
            <a:r>
              <a:rPr lang="en-US" dirty="0" err="1">
                <a:solidFill>
                  <a:schemeClr val="bg2">
                    <a:lumMod val="50000"/>
                  </a:schemeClr>
                </a:solidFill>
              </a:rPr>
              <a:t>Indelman</a:t>
            </a:r>
            <a:r>
              <a:rPr lang="en-US" dirty="0">
                <a:solidFill>
                  <a:schemeClr val="bg2">
                    <a:lumMod val="50000"/>
                  </a:schemeClr>
                </a:solidFill>
              </a:rPr>
              <a:t>, V., </a:t>
            </a:r>
            <a:r>
              <a:rPr lang="en-US" dirty="0" err="1">
                <a:solidFill>
                  <a:schemeClr val="bg2">
                    <a:lumMod val="50000"/>
                  </a:schemeClr>
                </a:solidFill>
              </a:rPr>
              <a:t>Carlone</a:t>
            </a:r>
            <a:r>
              <a:rPr lang="en-US" dirty="0">
                <a:solidFill>
                  <a:schemeClr val="bg2">
                    <a:lumMod val="50000"/>
                  </a:schemeClr>
                </a:solidFill>
              </a:rPr>
              <a:t>, L., and </a:t>
            </a:r>
            <a:r>
              <a:rPr lang="en-US" dirty="0" err="1">
                <a:solidFill>
                  <a:schemeClr val="bg2">
                    <a:lumMod val="50000"/>
                  </a:schemeClr>
                </a:solidFill>
              </a:rPr>
              <a:t>Dellaert</a:t>
            </a:r>
            <a:r>
              <a:rPr lang="en-US" dirty="0">
                <a:solidFill>
                  <a:schemeClr val="bg2">
                    <a:lumMod val="50000"/>
                  </a:schemeClr>
                </a:solidFill>
              </a:rPr>
              <a:t>, F. (</a:t>
            </a:r>
            <a:r>
              <a:rPr lang="en-US" dirty="0">
                <a:solidFill>
                  <a:schemeClr val="bg2">
                    <a:lumMod val="50000"/>
                  </a:schemeClr>
                </a:solidFill>
                <a:highlight>
                  <a:srgbClr val="FFFF00"/>
                </a:highlight>
              </a:rPr>
              <a:t>2014</a:t>
            </a:r>
            <a:r>
              <a:rPr lang="en-US" dirty="0">
                <a:solidFill>
                  <a:schemeClr val="bg2">
                    <a:lumMod val="50000"/>
                  </a:schemeClr>
                </a:solidFill>
              </a:rPr>
              <a:t>). Planning under uncertainty in the continuous domain: a generalized belief space approach. In IEEE Intl. Conf. on Robotics and Automation (ICRA).</a:t>
            </a:r>
          </a:p>
        </p:txBody>
      </p:sp>
      <p:sp>
        <p:nvSpPr>
          <p:cNvPr id="11" name="TextBox 10">
            <a:extLst>
              <a:ext uri="{FF2B5EF4-FFF2-40B4-BE49-F238E27FC236}">
                <a16:creationId xmlns:a16="http://schemas.microsoft.com/office/drawing/2014/main" id="{11ED21D0-CE8E-D05E-63B2-94FBCBC40AAA}"/>
              </a:ext>
            </a:extLst>
          </p:cNvPr>
          <p:cNvSpPr txBox="1"/>
          <p:nvPr/>
        </p:nvSpPr>
        <p:spPr>
          <a:xfrm>
            <a:off x="2554491" y="3740948"/>
            <a:ext cx="7538929" cy="646331"/>
          </a:xfrm>
          <a:prstGeom prst="rect">
            <a:avLst/>
          </a:prstGeom>
          <a:noFill/>
        </p:spPr>
        <p:txBody>
          <a:bodyPr wrap="square">
            <a:spAutoFit/>
          </a:bodyPr>
          <a:lstStyle/>
          <a:p>
            <a:pPr algn="ctr"/>
            <a:r>
              <a:rPr lang="en-US" dirty="0" err="1">
                <a:solidFill>
                  <a:schemeClr val="bg2">
                    <a:lumMod val="50000"/>
                  </a:schemeClr>
                </a:solidFill>
              </a:rPr>
              <a:t>Indelman</a:t>
            </a:r>
            <a:r>
              <a:rPr lang="en-US" dirty="0">
                <a:solidFill>
                  <a:schemeClr val="bg2">
                    <a:lumMod val="50000"/>
                  </a:schemeClr>
                </a:solidFill>
              </a:rPr>
              <a:t>, V., </a:t>
            </a:r>
            <a:r>
              <a:rPr lang="en-US" dirty="0" err="1">
                <a:solidFill>
                  <a:schemeClr val="bg2">
                    <a:lumMod val="50000"/>
                  </a:schemeClr>
                </a:solidFill>
              </a:rPr>
              <a:t>Carlone</a:t>
            </a:r>
            <a:r>
              <a:rPr lang="en-US" dirty="0">
                <a:solidFill>
                  <a:schemeClr val="bg2">
                    <a:lumMod val="50000"/>
                  </a:schemeClr>
                </a:solidFill>
              </a:rPr>
              <a:t>, L., and </a:t>
            </a:r>
            <a:r>
              <a:rPr lang="en-US" dirty="0" err="1">
                <a:solidFill>
                  <a:schemeClr val="bg2">
                    <a:lumMod val="50000"/>
                  </a:schemeClr>
                </a:solidFill>
              </a:rPr>
              <a:t>Dellaert</a:t>
            </a:r>
            <a:r>
              <a:rPr lang="en-US" dirty="0">
                <a:solidFill>
                  <a:schemeClr val="bg2">
                    <a:lumMod val="50000"/>
                  </a:schemeClr>
                </a:solidFill>
              </a:rPr>
              <a:t>, F. (</a:t>
            </a:r>
            <a:r>
              <a:rPr lang="en-US" dirty="0">
                <a:solidFill>
                  <a:schemeClr val="bg2">
                    <a:lumMod val="50000"/>
                  </a:schemeClr>
                </a:solidFill>
                <a:highlight>
                  <a:srgbClr val="FFFF00"/>
                </a:highlight>
              </a:rPr>
              <a:t>2013</a:t>
            </a:r>
            <a:r>
              <a:rPr lang="en-US" dirty="0">
                <a:solidFill>
                  <a:schemeClr val="bg2">
                    <a:lumMod val="50000"/>
                  </a:schemeClr>
                </a:solidFill>
              </a:rPr>
              <a:t>). Towards planning in generalized belief space. In Proc. of the Intl. </a:t>
            </a:r>
            <a:r>
              <a:rPr lang="en-US" dirty="0" err="1">
                <a:solidFill>
                  <a:schemeClr val="bg2">
                    <a:lumMod val="50000"/>
                  </a:schemeClr>
                </a:solidFill>
              </a:rPr>
              <a:t>Symp</a:t>
            </a:r>
            <a:r>
              <a:rPr lang="en-US" dirty="0">
                <a:solidFill>
                  <a:schemeClr val="bg2">
                    <a:lumMod val="50000"/>
                  </a:schemeClr>
                </a:solidFill>
              </a:rPr>
              <a:t>. of Robotics Research (ISRR).</a:t>
            </a:r>
          </a:p>
        </p:txBody>
      </p:sp>
    </p:spTree>
    <p:extLst>
      <p:ext uri="{BB962C8B-B14F-4D97-AF65-F5344CB8AC3E}">
        <p14:creationId xmlns:p14="http://schemas.microsoft.com/office/powerpoint/2010/main" val="4146258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CC6CF3-A614-250C-95CC-089837778C92}"/>
              </a:ext>
            </a:extLst>
          </p:cNvPr>
          <p:cNvSpPr>
            <a:spLocks noGrp="1"/>
          </p:cNvSpPr>
          <p:nvPr>
            <p:ph type="sldNum" sz="quarter" idx="12"/>
          </p:nvPr>
        </p:nvSpPr>
        <p:spPr/>
        <p:txBody>
          <a:bodyPr/>
          <a:lstStyle/>
          <a:p>
            <a:fld id="{16DBD0CC-423F-4B58-AFF5-83B6DD233671}" type="slidenum">
              <a:rPr lang="en-IL" smtClean="0"/>
              <a:t>10</a:t>
            </a:fld>
            <a:endParaRPr lang="en-IL"/>
          </a:p>
        </p:txBody>
      </p:sp>
      <p:sp>
        <p:nvSpPr>
          <p:cNvPr id="6" name="TextBox 5">
            <a:extLst>
              <a:ext uri="{FF2B5EF4-FFF2-40B4-BE49-F238E27FC236}">
                <a16:creationId xmlns:a16="http://schemas.microsoft.com/office/drawing/2014/main" id="{71D563D7-66D4-B57D-2AA2-9602307B59E4}"/>
              </a:ext>
            </a:extLst>
          </p:cNvPr>
          <p:cNvSpPr txBox="1"/>
          <p:nvPr/>
        </p:nvSpPr>
        <p:spPr>
          <a:xfrm>
            <a:off x="432686" y="415884"/>
            <a:ext cx="11326627" cy="584775"/>
          </a:xfrm>
          <a:prstGeom prst="rect">
            <a:avLst/>
          </a:prstGeom>
          <a:noFill/>
        </p:spPr>
        <p:txBody>
          <a:bodyPr wrap="none" rtlCol="0">
            <a:spAutoFit/>
          </a:bodyPr>
          <a:lstStyle/>
          <a:p>
            <a:r>
              <a:rPr lang="en-US" sz="3200" dirty="0"/>
              <a:t>Solving for the posterior distribution via Expectation Maximization: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2EA339D-DFCE-CEA4-0928-402932FCABCD}"/>
                  </a:ext>
                </a:extLst>
              </p:cNvPr>
              <p:cNvSpPr txBox="1"/>
              <p:nvPr/>
            </p:nvSpPr>
            <p:spPr>
              <a:xfrm>
                <a:off x="-257381" y="2111572"/>
                <a:ext cx="6097836" cy="2281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Δ</m:t>
                      </m:r>
                      <m:sSubSup>
                        <m:sSubSupPr>
                          <m:ctrlPr>
                            <a:rPr lang="en-US" sz="2400" b="0" i="1" smtClean="0">
                              <a:latin typeface="Cambria Math" panose="02040503050406030204" pitchFamily="18" charset="0"/>
                            </a:rPr>
                          </m:ctrlPr>
                        </m:sSubSupPr>
                        <m:e>
                          <m:r>
                            <a:rPr lang="en-US" sz="2400" i="1">
                              <a:latin typeface="Cambria Math" panose="02040503050406030204" pitchFamily="18" charset="0"/>
                            </a:rPr>
                            <m:t>𝑋</m:t>
                          </m:r>
                        </m:e>
                        <m:sub>
                          <m:r>
                            <a:rPr lang="en-US" sz="2400" i="1">
                              <a:latin typeface="Cambria Math" panose="02040503050406030204" pitchFamily="18" charset="0"/>
                            </a:rPr>
                            <m:t>𝑘</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limLow>
                        <m:limLowPr>
                          <m:ctrlPr>
                            <a:rPr lang="en-US" sz="2400" b="0" i="1" smtClean="0">
                              <a:latin typeface="Cambria Math" panose="02040503050406030204" pitchFamily="18" charset="0"/>
                            </a:rPr>
                          </m:ctrlPr>
                        </m:limLowPr>
                        <m:e>
                          <m:r>
                            <a:rPr lang="en-US" sz="2400" b="0" i="1" smtClean="0">
                              <a:latin typeface="Cambria Math" panose="02040503050406030204" pitchFamily="18" charset="0"/>
                            </a:rPr>
                            <m:t>𝑎𝑟𝑔𝑚𝑖𝑛</m:t>
                          </m:r>
                          <m:r>
                            <a:rPr lang="en-US" sz="2400" b="0" i="1" smtClean="0">
                              <a:latin typeface="Cambria Math" panose="02040503050406030204" pitchFamily="18" charset="0"/>
                            </a:rPr>
                            <m:t> </m:t>
                          </m:r>
                        </m:e>
                        <m:lim>
                          <m:r>
                            <m:rPr>
                              <m:sty m:val="p"/>
                            </m:rPr>
                            <a:rPr lang="en-US" sz="2400">
                              <a:latin typeface="Cambria Math" panose="02040503050406030204" pitchFamily="18" charset="0"/>
                            </a:rPr>
                            <m:t>Δ</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𝑘</m:t>
                              </m:r>
                            </m:sub>
                          </m:sSub>
                        </m:lim>
                      </m:limLow>
                      <m:d>
                        <m:dPr>
                          <m:begChr m:val="{"/>
                          <m:endChr m:val="}"/>
                          <m:ctrlPr>
                            <a:rPr lang="en-US" sz="2400" i="1">
                              <a:latin typeface="Cambria Math" panose="02040503050406030204" pitchFamily="18" charset="0"/>
                            </a:rPr>
                          </m:ctrlPr>
                        </m:dPr>
                        <m:e>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d>
                                    <m:dPr>
                                      <m:begChr m:val="|"/>
                                      <m:endChr m:val="|"/>
                                      <m:ctrlPr>
                                        <a:rPr lang="en-US" sz="2400" b="0" i="1" smtClean="0">
                                          <a:latin typeface="Cambria Math" panose="02040503050406030204" pitchFamily="18" charset="0"/>
                                        </a:rPr>
                                      </m:ctrlPr>
                                    </m:dPr>
                                    <m:e>
                                      <m:r>
                                        <m:rPr>
                                          <m:sty m:val="p"/>
                                        </m:rPr>
                                        <a:rPr lang="el-GR" sz="2400" i="1">
                                          <a:latin typeface="Cambria Math" panose="02040503050406030204" pitchFamily="18" charset="0"/>
                                          <a:ea typeface="Cambria Math" panose="02040503050406030204" pitchFamily="18" charset="0"/>
                                        </a:rPr>
                                        <m:t>Α</m:t>
                                      </m:r>
                                      <m:r>
                                        <m:rPr>
                                          <m:sty m:val="p"/>
                                        </m:rPr>
                                        <a:rPr lang="en-US" sz="2400" b="0" i="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r>
                                        <a:rPr lang="en-US" sz="2400" i="1">
                                          <a:latin typeface="Cambria Math" panose="02040503050406030204" pitchFamily="18" charset="0"/>
                                        </a:rPr>
                                        <m:t>−</m:t>
                                      </m:r>
                                      <m:r>
                                        <a:rPr lang="en-US" sz="2400" i="1">
                                          <a:latin typeface="Cambria Math" panose="02040503050406030204" pitchFamily="18" charset="0"/>
                                        </a:rPr>
                                        <m:t>𝑏</m:t>
                                      </m:r>
                                    </m:e>
                                  </m:d>
                                </m:e>
                              </m:d>
                            </m:e>
                            <m:sup>
                              <m:r>
                                <a:rPr lang="en-US" sz="2400" b="0" i="1" smtClean="0">
                                  <a:latin typeface="Cambria Math" panose="02040503050406030204" pitchFamily="18" charset="0"/>
                                </a:rPr>
                                <m:t>2</m:t>
                              </m:r>
                            </m:sup>
                          </m:sSup>
                        </m:e>
                      </m:d>
                    </m:oMath>
                  </m:oMathPara>
                </a14:m>
                <a:endParaRPr lang="en-US" sz="2400" dirty="0"/>
              </a:p>
              <a:p>
                <a:endParaRPr lang="en-US" sz="2400" dirty="0"/>
              </a:p>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m:rPr>
                                  <m:sty m:val="p"/>
                                </m:rPr>
                                <a:rPr lang="en-US" sz="2400">
                                  <a:latin typeface="Cambria Math" panose="02040503050406030204" pitchFamily="18" charset="0"/>
                                </a:rPr>
                                <m:t>Δ</m:t>
                              </m:r>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i="1">
                                      <a:latin typeface="Cambria Math" panose="02040503050406030204" pitchFamily="18" charset="0"/>
                                    </a:rPr>
                                    <m:t>𝑘</m:t>
                                  </m:r>
                                </m:sub>
                                <m:sup>
                                  <m:r>
                                    <a:rPr lang="en-US" sz="2400" i="1">
                                      <a:latin typeface="Cambria Math" panose="02040503050406030204" pitchFamily="18" charset="0"/>
                                    </a:rPr>
                                    <m:t> </m:t>
                                  </m:r>
                                </m:sup>
                              </m:sSubSup>
                            </m:e>
                          </m:d>
                        </m:e>
                        <m:sup>
                          <m:r>
                            <a:rPr lang="en-US" sz="2400" i="1">
                              <a:latin typeface="Cambria Math" panose="02040503050406030204" pitchFamily="18" charset="0"/>
                            </a:rPr>
                            <m:t>∗</m:t>
                          </m:r>
                        </m:sup>
                      </m:sSup>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Α</m:t>
                                  </m:r>
                                </m:e>
                                <m:sup>
                                  <m:r>
                                    <a:rPr lang="en-US" sz="2400" b="0" i="1" smtClean="0">
                                      <a:latin typeface="Cambria Math" panose="02040503050406030204" pitchFamily="18" charset="0"/>
                                    </a:rPr>
                                    <m:t>𝑇</m:t>
                                  </m:r>
                                </m:sup>
                              </m:sSup>
                              <m:r>
                                <m:rPr>
                                  <m:sty m:val="p"/>
                                </m:rPr>
                                <a:rPr lang="el-GR" sz="2400" i="1">
                                  <a:latin typeface="Cambria Math" panose="02040503050406030204" pitchFamily="18" charset="0"/>
                                  <a:ea typeface="Cambria Math" panose="02040503050406030204" pitchFamily="18" charset="0"/>
                                </a:rPr>
                                <m:t>Α</m:t>
                              </m:r>
                            </m:e>
                          </m:d>
                        </m:e>
                        <m:sup>
                          <m:r>
                            <a:rPr lang="en-US" sz="2400" b="0" i="1" smtClean="0">
                              <a:latin typeface="Cambria Math" panose="02040503050406030204" pitchFamily="18" charset="0"/>
                            </a:rPr>
                            <m:t>−</m:t>
                          </m:r>
                          <m:r>
                            <a:rPr lang="en-US" sz="2400" b="0" i="1" smtClean="0">
                              <a:latin typeface="Cambria Math" panose="02040503050406030204" pitchFamily="18" charset="0"/>
                            </a:rPr>
                            <m:t>1</m:t>
                          </m:r>
                        </m:sup>
                      </m:sSup>
                      <m:sSup>
                        <m:sSupPr>
                          <m:ctrlPr>
                            <a:rPr lang="en-US" sz="2400" b="0" i="1" smtClean="0">
                              <a:latin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Α</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𝑏</m:t>
                      </m:r>
                    </m:oMath>
                  </m:oMathPara>
                </a14:m>
                <a:endParaRPr lang="en-US" sz="2400" dirty="0"/>
              </a:p>
              <a:p>
                <a:endParaRPr lang="en-US" sz="2400" dirty="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𝑋</m:t>
                              </m:r>
                            </m:e>
                          </m:acc>
                        </m:e>
                        <m:sub>
                          <m:r>
                            <a:rPr lang="en-US" sz="2400" b="0" i="1" smtClean="0">
                              <a:latin typeface="Cambria Math" panose="02040503050406030204" pitchFamily="18" charset="0"/>
                            </a:rPr>
                            <m:t>𝑘</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𝑋</m:t>
                              </m:r>
                            </m:e>
                          </m:acc>
                        </m:e>
                        <m:sub>
                          <m:r>
                            <a:rPr lang="en-US" sz="2400" i="1">
                              <a:latin typeface="Cambria Math" panose="02040503050406030204" pitchFamily="18" charset="0"/>
                            </a:rPr>
                            <m:t>𝑘</m:t>
                          </m:r>
                        </m:sub>
                      </m:sSub>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m:rPr>
                                  <m:sty m:val="p"/>
                                </m:rPr>
                                <a:rPr lang="en-US" sz="2400">
                                  <a:latin typeface="Cambria Math" panose="02040503050406030204" pitchFamily="18" charset="0"/>
                                </a:rPr>
                                <m:t>Δ</m:t>
                              </m:r>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i="1">
                                      <a:latin typeface="Cambria Math" panose="02040503050406030204" pitchFamily="18" charset="0"/>
                                    </a:rPr>
                                    <m:t>𝑘</m:t>
                                  </m:r>
                                </m:sub>
                                <m:sup>
                                  <m:r>
                                    <a:rPr lang="en-US" sz="2400" i="1">
                                      <a:latin typeface="Cambria Math" panose="02040503050406030204" pitchFamily="18" charset="0"/>
                                    </a:rPr>
                                    <m:t> </m:t>
                                  </m:r>
                                </m:sup>
                              </m:sSubSup>
                            </m:e>
                          </m:d>
                        </m:e>
                        <m:sup>
                          <m:r>
                            <a:rPr lang="en-US" sz="2400" i="1">
                              <a:latin typeface="Cambria Math" panose="02040503050406030204" pitchFamily="18" charset="0"/>
                            </a:rPr>
                            <m:t>∗</m:t>
                          </m:r>
                        </m:sup>
                      </m:sSup>
                    </m:oMath>
                  </m:oMathPara>
                </a14:m>
                <a:endParaRPr lang="en-US" sz="2400" dirty="0"/>
              </a:p>
            </p:txBody>
          </p:sp>
        </mc:Choice>
        <mc:Fallback xmlns="">
          <p:sp>
            <p:nvSpPr>
              <p:cNvPr id="14" name="TextBox 13">
                <a:extLst>
                  <a:ext uri="{FF2B5EF4-FFF2-40B4-BE49-F238E27FC236}">
                    <a16:creationId xmlns:a16="http://schemas.microsoft.com/office/drawing/2014/main" id="{C2EA339D-DFCE-CEA4-0928-402932FCABCD}"/>
                  </a:ext>
                </a:extLst>
              </p:cNvPr>
              <p:cNvSpPr txBox="1">
                <a:spLocks noRot="1" noChangeAspect="1" noMove="1" noResize="1" noEditPoints="1" noAdjustHandles="1" noChangeArrowheads="1" noChangeShapeType="1" noTextEdit="1"/>
              </p:cNvSpPr>
              <p:nvPr/>
            </p:nvSpPr>
            <p:spPr>
              <a:xfrm>
                <a:off x="-257381" y="2111572"/>
                <a:ext cx="6097836" cy="2281650"/>
              </a:xfrm>
              <a:prstGeom prst="rect">
                <a:avLst/>
              </a:prstGeom>
              <a:blipFill>
                <a:blip r:embed="rId2"/>
                <a:stretch>
                  <a:fillRect b="-267"/>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151B70E4-65E8-62B6-299F-4B45FFE76254}"/>
              </a:ext>
            </a:extLst>
          </p:cNvPr>
          <p:cNvGrpSpPr/>
          <p:nvPr/>
        </p:nvGrpSpPr>
        <p:grpSpPr>
          <a:xfrm rot="20703344">
            <a:off x="758853" y="4673819"/>
            <a:ext cx="2362070" cy="1417242"/>
            <a:chOff x="607086" y="4798113"/>
            <a:chExt cx="3248665" cy="1949199"/>
          </a:xfrm>
        </p:grpSpPr>
        <p:pic>
          <p:nvPicPr>
            <p:cNvPr id="16" name="Picture 15" descr="A picture containing text, tool&#10;&#10;Description automatically generated">
              <a:extLst>
                <a:ext uri="{FF2B5EF4-FFF2-40B4-BE49-F238E27FC236}">
                  <a16:creationId xmlns:a16="http://schemas.microsoft.com/office/drawing/2014/main" id="{8E0A2779-1C1A-45D1-94D9-8D5BD9A62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086" y="4798113"/>
              <a:ext cx="3248665" cy="1949199"/>
            </a:xfrm>
            <a:prstGeom prst="rect">
              <a:avLst/>
            </a:prstGeom>
          </p:spPr>
        </p:pic>
        <p:sp>
          <p:nvSpPr>
            <p:cNvPr id="17" name="TextBox 16">
              <a:extLst>
                <a:ext uri="{FF2B5EF4-FFF2-40B4-BE49-F238E27FC236}">
                  <a16:creationId xmlns:a16="http://schemas.microsoft.com/office/drawing/2014/main" id="{91E72364-7760-6D73-C791-4E228A805CF0}"/>
                </a:ext>
              </a:extLst>
            </p:cNvPr>
            <p:cNvSpPr txBox="1"/>
            <p:nvPr/>
          </p:nvSpPr>
          <p:spPr>
            <a:xfrm rot="21060723">
              <a:off x="1196590" y="5321112"/>
              <a:ext cx="2178347" cy="823506"/>
            </a:xfrm>
            <a:prstGeom prst="rect">
              <a:avLst/>
            </a:prstGeom>
            <a:noFill/>
          </p:spPr>
          <p:txBody>
            <a:bodyPr wrap="square" rtlCol="0">
              <a:spAutoFit/>
            </a:bodyPr>
            <a:lstStyle/>
            <a:p>
              <a:r>
                <a:rPr lang="en-US" sz="2000" b="1" dirty="0"/>
                <a:t>Do this until convergence</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B96F0C3-0DB4-5A3D-6284-6EC34CE067FD}"/>
                  </a:ext>
                </a:extLst>
              </p:cNvPr>
              <p:cNvSpPr txBox="1"/>
              <p:nvPr/>
            </p:nvSpPr>
            <p:spPr>
              <a:xfrm>
                <a:off x="4247512" y="1267948"/>
                <a:ext cx="369697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e>
                        <m:e>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𝒵</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𝒰</m:t>
                              </m:r>
                            </m:e>
                            <m:sub>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1</m:t>
                              </m:r>
                            </m:sub>
                          </m:sSub>
                        </m:e>
                      </m:d>
                      <m:r>
                        <a:rPr lang="en-US" sz="2400" b="0" i="0"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oMath>
                  </m:oMathPara>
                </a14:m>
                <a:endParaRPr lang="en-US" sz="2400" dirty="0"/>
              </a:p>
            </p:txBody>
          </p:sp>
        </mc:Choice>
        <mc:Fallback xmlns="">
          <p:sp>
            <p:nvSpPr>
              <p:cNvPr id="18" name="TextBox 17">
                <a:extLst>
                  <a:ext uri="{FF2B5EF4-FFF2-40B4-BE49-F238E27FC236}">
                    <a16:creationId xmlns:a16="http://schemas.microsoft.com/office/drawing/2014/main" id="{7B96F0C3-0DB4-5A3D-6284-6EC34CE067FD}"/>
                  </a:ext>
                </a:extLst>
              </p:cNvPr>
              <p:cNvSpPr txBox="1">
                <a:spLocks noRot="1" noChangeAspect="1" noMove="1" noResize="1" noEditPoints="1" noAdjustHandles="1" noChangeArrowheads="1" noChangeShapeType="1" noTextEdit="1"/>
              </p:cNvSpPr>
              <p:nvPr/>
            </p:nvSpPr>
            <p:spPr>
              <a:xfrm>
                <a:off x="4247512" y="1267948"/>
                <a:ext cx="3696973" cy="461665"/>
              </a:xfrm>
              <a:prstGeom prst="rect">
                <a:avLst/>
              </a:prstGeom>
              <a:blipFill>
                <a:blip r:embed="rId4"/>
                <a:stretch>
                  <a:fillRect b="-17105"/>
                </a:stretch>
              </a:blipFill>
            </p:spPr>
            <p:txBody>
              <a:bodyPr/>
              <a:lstStyle/>
              <a:p>
                <a:r>
                  <a:rPr lang="en-US">
                    <a:noFill/>
                  </a:rPr>
                  <a:t> </a:t>
                </a:r>
              </a:p>
            </p:txBody>
          </p:sp>
        </mc:Fallback>
      </mc:AlternateContent>
      <p:sp>
        <p:nvSpPr>
          <p:cNvPr id="19" name="Freeform: Shape 18">
            <a:extLst>
              <a:ext uri="{FF2B5EF4-FFF2-40B4-BE49-F238E27FC236}">
                <a16:creationId xmlns:a16="http://schemas.microsoft.com/office/drawing/2014/main" id="{A26742F3-BBBD-FAD4-06BD-2F67D3BE0B91}"/>
              </a:ext>
            </a:extLst>
          </p:cNvPr>
          <p:cNvSpPr/>
          <p:nvPr/>
        </p:nvSpPr>
        <p:spPr>
          <a:xfrm>
            <a:off x="4247512" y="1762699"/>
            <a:ext cx="2604980" cy="2281650"/>
          </a:xfrm>
          <a:custGeom>
            <a:avLst/>
            <a:gdLst>
              <a:gd name="connsiteX0" fmla="*/ 0 w 1795750"/>
              <a:gd name="connsiteY0" fmla="*/ 2798284 h 2798284"/>
              <a:gd name="connsiteX1" fmla="*/ 583894 w 1795750"/>
              <a:gd name="connsiteY1" fmla="*/ 2269474 h 2798284"/>
              <a:gd name="connsiteX2" fmla="*/ 991518 w 1795750"/>
              <a:gd name="connsiteY2" fmla="*/ 1520328 h 2798284"/>
              <a:gd name="connsiteX3" fmla="*/ 1266940 w 1795750"/>
              <a:gd name="connsiteY3" fmla="*/ 594911 h 2798284"/>
              <a:gd name="connsiteX4" fmla="*/ 1795750 w 1795750"/>
              <a:gd name="connsiteY4" fmla="*/ 0 h 2798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750" h="2798284">
                <a:moveTo>
                  <a:pt x="0" y="2798284"/>
                </a:moveTo>
                <a:cubicBezTo>
                  <a:pt x="209320" y="2640375"/>
                  <a:pt x="418641" y="2482467"/>
                  <a:pt x="583894" y="2269474"/>
                </a:cubicBezTo>
                <a:cubicBezTo>
                  <a:pt x="749147" y="2056481"/>
                  <a:pt x="877677" y="1799422"/>
                  <a:pt x="991518" y="1520328"/>
                </a:cubicBezTo>
                <a:cubicBezTo>
                  <a:pt x="1105359" y="1241234"/>
                  <a:pt x="1132901" y="848299"/>
                  <a:pt x="1266940" y="594911"/>
                </a:cubicBezTo>
                <a:cubicBezTo>
                  <a:pt x="1400979" y="341523"/>
                  <a:pt x="1598364" y="170761"/>
                  <a:pt x="1795750" y="0"/>
                </a:cubicBezTo>
              </a:path>
            </a:pathLst>
          </a:custGeom>
          <a:noFill/>
          <a:ln w="762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9A1BC07-1E4D-3E87-4AB4-E8529412159A}"/>
                  </a:ext>
                </a:extLst>
              </p:cNvPr>
              <p:cNvSpPr txBox="1"/>
              <p:nvPr/>
            </p:nvSpPr>
            <p:spPr>
              <a:xfrm>
                <a:off x="8390263" y="2277075"/>
                <a:ext cx="2601353" cy="523220"/>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m:t>
                    </m:r>
                  </m:oMath>
                </a14:m>
                <a:r>
                  <a:rPr lang="en-US" sz="2800" dirty="0"/>
                  <a:t> </a:t>
                </a:r>
                <a14:m>
                  <m:oMath xmlns:m="http://schemas.openxmlformats.org/officeDocument/2006/math">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m:rPr>
                                    <m:sty m:val="p"/>
                                  </m:rPr>
                                  <a:rPr lang="el-GR" sz="2800" i="1">
                                    <a:latin typeface="Cambria Math" panose="02040503050406030204" pitchFamily="18" charset="0"/>
                                    <a:ea typeface="Cambria Math" panose="02040503050406030204" pitchFamily="18" charset="0"/>
                                  </a:rPr>
                                  <m:t>Α</m:t>
                                </m:r>
                              </m:e>
                              <m:sup>
                                <m:r>
                                  <a:rPr lang="en-US" sz="2800" i="1">
                                    <a:latin typeface="Cambria Math" panose="02040503050406030204" pitchFamily="18" charset="0"/>
                                  </a:rPr>
                                  <m:t>𝑇</m:t>
                                </m:r>
                              </m:sup>
                            </m:sSup>
                            <m:r>
                              <m:rPr>
                                <m:sty m:val="p"/>
                              </m:rPr>
                              <a:rPr lang="el-GR" sz="2800" i="1">
                                <a:latin typeface="Cambria Math" panose="02040503050406030204" pitchFamily="18" charset="0"/>
                                <a:ea typeface="Cambria Math" panose="02040503050406030204" pitchFamily="18" charset="0"/>
                              </a:rPr>
                              <m:t>Α</m:t>
                            </m:r>
                          </m:e>
                        </m:d>
                      </m:e>
                      <m:sup>
                        <m:r>
                          <a:rPr lang="en-US" sz="2800" i="1">
                            <a:latin typeface="Cambria Math" panose="02040503050406030204" pitchFamily="18" charset="0"/>
                          </a:rPr>
                          <m:t>−</m:t>
                        </m:r>
                        <m:r>
                          <a:rPr lang="en-US" sz="2800" i="1">
                            <a:latin typeface="Cambria Math" panose="02040503050406030204" pitchFamily="18" charset="0"/>
                          </a:rPr>
                          <m:t>1</m:t>
                        </m:r>
                      </m:sup>
                    </m:sSup>
                    <m:sSup>
                      <m:sSupPr>
                        <m:ctrlPr>
                          <a:rPr lang="en-US" sz="2800" i="1">
                            <a:latin typeface="Cambria Math" panose="02040503050406030204" pitchFamily="18" charset="0"/>
                          </a:rPr>
                        </m:ctrlPr>
                      </m:sSupPr>
                      <m:e>
                        <m:r>
                          <m:rPr>
                            <m:sty m:val="p"/>
                          </m:rPr>
                          <a:rPr lang="el-GR" sz="2800" i="1">
                            <a:latin typeface="Cambria Math" panose="02040503050406030204" pitchFamily="18" charset="0"/>
                            <a:ea typeface="Cambria Math" panose="02040503050406030204" pitchFamily="18" charset="0"/>
                          </a:rPr>
                          <m:t>Α</m:t>
                        </m:r>
                      </m:e>
                      <m:sup>
                        <m:r>
                          <a:rPr lang="en-US" sz="2800" i="1">
                            <a:latin typeface="Cambria Math" panose="02040503050406030204" pitchFamily="18" charset="0"/>
                          </a:rPr>
                          <m:t>𝑇</m:t>
                        </m:r>
                      </m:sup>
                    </m:sSup>
                  </m:oMath>
                </a14:m>
                <a:endParaRPr lang="en-US" sz="2800" dirty="0"/>
              </a:p>
            </p:txBody>
          </p:sp>
        </mc:Choice>
        <mc:Fallback xmlns="">
          <p:sp>
            <p:nvSpPr>
              <p:cNvPr id="20" name="TextBox 19">
                <a:extLst>
                  <a:ext uri="{FF2B5EF4-FFF2-40B4-BE49-F238E27FC236}">
                    <a16:creationId xmlns:a16="http://schemas.microsoft.com/office/drawing/2014/main" id="{C9A1BC07-1E4D-3E87-4AB4-E8529412159A}"/>
                  </a:ext>
                </a:extLst>
              </p:cNvPr>
              <p:cNvSpPr txBox="1">
                <a:spLocks noRot="1" noChangeAspect="1" noMove="1" noResize="1" noEditPoints="1" noAdjustHandles="1" noChangeArrowheads="1" noChangeShapeType="1" noTextEdit="1"/>
              </p:cNvSpPr>
              <p:nvPr/>
            </p:nvSpPr>
            <p:spPr>
              <a:xfrm>
                <a:off x="8390263" y="2277075"/>
                <a:ext cx="2601353" cy="523220"/>
              </a:xfrm>
              <a:prstGeom prst="rect">
                <a:avLst/>
              </a:prstGeom>
              <a:blipFill>
                <a:blip r:embed="rId5"/>
                <a:stretch>
                  <a:fillRect/>
                </a:stretch>
              </a:blipFill>
            </p:spPr>
            <p:txBody>
              <a:bodyPr/>
              <a:lstStyle/>
              <a:p>
                <a:r>
                  <a:rPr lang="en-US">
                    <a:noFill/>
                  </a:rPr>
                  <a:t> </a:t>
                </a:r>
              </a:p>
            </p:txBody>
          </p:sp>
        </mc:Fallback>
      </mc:AlternateContent>
      <p:pic>
        <p:nvPicPr>
          <p:cNvPr id="21" name="Picture 20" descr="Chart, scatter chart&#10;&#10;Description automatically generated">
            <a:extLst>
              <a:ext uri="{FF2B5EF4-FFF2-40B4-BE49-F238E27FC236}">
                <a16:creationId xmlns:a16="http://schemas.microsoft.com/office/drawing/2014/main" id="{D40D1696-BA5A-06F1-7C6A-1DE1474084A7}"/>
              </a:ext>
            </a:extLst>
          </p:cNvPr>
          <p:cNvPicPr>
            <a:picLocks noChangeAspect="1"/>
          </p:cNvPicPr>
          <p:nvPr/>
        </p:nvPicPr>
        <p:blipFill rotWithShape="1">
          <a:blip r:embed="rId6">
            <a:extLst>
              <a:ext uri="{28A0092B-C50C-407E-A947-70E740481C1C}">
                <a14:useLocalDpi xmlns:a14="http://schemas.microsoft.com/office/drawing/2010/main" val="0"/>
              </a:ext>
            </a:extLst>
          </a:blip>
          <a:srcRect l="9643" t="7332" r="15033" b="1339"/>
          <a:stretch/>
        </p:blipFill>
        <p:spPr>
          <a:xfrm>
            <a:off x="5729956" y="3252397"/>
            <a:ext cx="3789627" cy="3446117"/>
          </a:xfrm>
          <a:prstGeom prst="rect">
            <a:avLst/>
          </a:prstGeom>
        </p:spPr>
      </p:pic>
      <p:sp>
        <p:nvSpPr>
          <p:cNvPr id="22" name="Freeform: Shape 21">
            <a:extLst>
              <a:ext uri="{FF2B5EF4-FFF2-40B4-BE49-F238E27FC236}">
                <a16:creationId xmlns:a16="http://schemas.microsoft.com/office/drawing/2014/main" id="{27088248-C4E9-FC5A-07C9-5436B1D69879}"/>
              </a:ext>
            </a:extLst>
          </p:cNvPr>
          <p:cNvSpPr/>
          <p:nvPr/>
        </p:nvSpPr>
        <p:spPr>
          <a:xfrm flipH="1">
            <a:off x="7624770" y="1729613"/>
            <a:ext cx="639428" cy="818560"/>
          </a:xfrm>
          <a:custGeom>
            <a:avLst/>
            <a:gdLst>
              <a:gd name="connsiteX0" fmla="*/ 0 w 1795750"/>
              <a:gd name="connsiteY0" fmla="*/ 2798284 h 2798284"/>
              <a:gd name="connsiteX1" fmla="*/ 583894 w 1795750"/>
              <a:gd name="connsiteY1" fmla="*/ 2269474 h 2798284"/>
              <a:gd name="connsiteX2" fmla="*/ 991518 w 1795750"/>
              <a:gd name="connsiteY2" fmla="*/ 1520328 h 2798284"/>
              <a:gd name="connsiteX3" fmla="*/ 1266940 w 1795750"/>
              <a:gd name="connsiteY3" fmla="*/ 594911 h 2798284"/>
              <a:gd name="connsiteX4" fmla="*/ 1795750 w 1795750"/>
              <a:gd name="connsiteY4" fmla="*/ 0 h 2798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750" h="2798284">
                <a:moveTo>
                  <a:pt x="0" y="2798284"/>
                </a:moveTo>
                <a:cubicBezTo>
                  <a:pt x="209320" y="2640375"/>
                  <a:pt x="418641" y="2482467"/>
                  <a:pt x="583894" y="2269474"/>
                </a:cubicBezTo>
                <a:cubicBezTo>
                  <a:pt x="749147" y="2056481"/>
                  <a:pt x="877677" y="1799422"/>
                  <a:pt x="991518" y="1520328"/>
                </a:cubicBezTo>
                <a:cubicBezTo>
                  <a:pt x="1105359" y="1241234"/>
                  <a:pt x="1132901" y="848299"/>
                  <a:pt x="1266940" y="594911"/>
                </a:cubicBezTo>
                <a:cubicBezTo>
                  <a:pt x="1400979" y="341523"/>
                  <a:pt x="1598364" y="170761"/>
                  <a:pt x="1795750" y="0"/>
                </a:cubicBezTo>
              </a:path>
            </a:pathLst>
          </a:custGeom>
          <a:noFill/>
          <a:ln w="762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5153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378EB6-0E95-7F8E-766F-C2C4FE0FC459}"/>
              </a:ext>
            </a:extLst>
          </p:cNvPr>
          <p:cNvSpPr>
            <a:spLocks noGrp="1"/>
          </p:cNvSpPr>
          <p:nvPr>
            <p:ph type="sldNum" sz="quarter" idx="12"/>
          </p:nvPr>
        </p:nvSpPr>
        <p:spPr/>
        <p:txBody>
          <a:bodyPr/>
          <a:lstStyle/>
          <a:p>
            <a:fld id="{16DBD0CC-423F-4B58-AFF5-83B6DD233671}" type="slidenum">
              <a:rPr lang="en-IL" smtClean="0"/>
              <a:t>11</a:t>
            </a:fld>
            <a:endParaRPr lang="en-IL"/>
          </a:p>
        </p:txBody>
      </p:sp>
      <p:grpSp>
        <p:nvGrpSpPr>
          <p:cNvPr id="5" name="Group 4">
            <a:extLst>
              <a:ext uri="{FF2B5EF4-FFF2-40B4-BE49-F238E27FC236}">
                <a16:creationId xmlns:a16="http://schemas.microsoft.com/office/drawing/2014/main" id="{FB3DB27D-B54E-2435-5D83-94DD38D06B70}"/>
              </a:ext>
            </a:extLst>
          </p:cNvPr>
          <p:cNvGrpSpPr/>
          <p:nvPr/>
        </p:nvGrpSpPr>
        <p:grpSpPr>
          <a:xfrm>
            <a:off x="913330" y="1650663"/>
            <a:ext cx="11197686" cy="2454474"/>
            <a:chOff x="2001046" y="4494845"/>
            <a:chExt cx="8492471" cy="1861505"/>
          </a:xfrm>
        </p:grpSpPr>
        <p:sp>
          <p:nvSpPr>
            <p:cNvPr id="6" name="Rectangle 5">
              <a:extLst>
                <a:ext uri="{FF2B5EF4-FFF2-40B4-BE49-F238E27FC236}">
                  <a16:creationId xmlns:a16="http://schemas.microsoft.com/office/drawing/2014/main" id="{FEA7D4EE-8890-79EC-D16E-2BE98C513A65}"/>
                </a:ext>
              </a:extLst>
            </p:cNvPr>
            <p:cNvSpPr/>
            <p:nvPr/>
          </p:nvSpPr>
          <p:spPr>
            <a:xfrm>
              <a:off x="4579785" y="4494845"/>
              <a:ext cx="3114937" cy="1861505"/>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solidFill>
                  <a:schemeClr val="tx1"/>
                </a:solidFill>
              </a:endParaRPr>
            </a:p>
          </p:txBody>
        </p:sp>
        <p:cxnSp>
          <p:nvCxnSpPr>
            <p:cNvPr id="7" name="Straight Arrow Connector 6">
              <a:extLst>
                <a:ext uri="{FF2B5EF4-FFF2-40B4-BE49-F238E27FC236}">
                  <a16:creationId xmlns:a16="http://schemas.microsoft.com/office/drawing/2014/main" id="{77F2A03C-16FA-9835-7173-EDAC4B5CF508}"/>
                </a:ext>
              </a:extLst>
            </p:cNvPr>
            <p:cNvCxnSpPr/>
            <p:nvPr/>
          </p:nvCxnSpPr>
          <p:spPr>
            <a:xfrm>
              <a:off x="3128791" y="5374396"/>
              <a:ext cx="139591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875272D-72C2-0F7B-53BB-E3E84A994635}"/>
                </a:ext>
              </a:extLst>
            </p:cNvPr>
            <p:cNvCxnSpPr/>
            <p:nvPr/>
          </p:nvCxnSpPr>
          <p:spPr>
            <a:xfrm>
              <a:off x="7781421" y="5374396"/>
              <a:ext cx="139591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E42474B-30E6-39D2-F624-80F429D17E8E}"/>
                    </a:ext>
                  </a:extLst>
                </p:cNvPr>
                <p:cNvSpPr txBox="1"/>
                <p:nvPr/>
              </p:nvSpPr>
              <p:spPr>
                <a:xfrm>
                  <a:off x="2001046" y="5086057"/>
                  <a:ext cx="1127745" cy="43088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𝑔𝑏</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𝑘</m:t>
                                </m:r>
                              </m:sub>
                            </m:sSub>
                          </m:e>
                        </m:d>
                      </m:oMath>
                    </m:oMathPara>
                  </a14:m>
                  <a:endParaRPr lang="en-US" sz="2200" dirty="0"/>
                </a:p>
              </p:txBody>
            </p:sp>
          </mc:Choice>
          <mc:Fallback>
            <p:sp>
              <p:nvSpPr>
                <p:cNvPr id="9" name="TextBox 8">
                  <a:extLst>
                    <a:ext uri="{FF2B5EF4-FFF2-40B4-BE49-F238E27FC236}">
                      <a16:creationId xmlns:a16="http://schemas.microsoft.com/office/drawing/2014/main" id="{FE42474B-30E6-39D2-F624-80F429D17E8E}"/>
                    </a:ext>
                  </a:extLst>
                </p:cNvPr>
                <p:cNvSpPr txBox="1">
                  <a:spLocks noRot="1" noChangeAspect="1" noMove="1" noResize="1" noEditPoints="1" noAdjustHandles="1" noChangeArrowheads="1" noChangeShapeType="1" noTextEdit="1"/>
                </p:cNvSpPr>
                <p:nvPr/>
              </p:nvSpPr>
              <p:spPr>
                <a:xfrm>
                  <a:off x="2001046" y="5086057"/>
                  <a:ext cx="1127745"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092C565-6187-DB77-1A7E-39C99C8E33AE}"/>
                    </a:ext>
                  </a:extLst>
                </p:cNvPr>
                <p:cNvSpPr txBox="1"/>
                <p:nvPr/>
              </p:nvSpPr>
              <p:spPr>
                <a:xfrm>
                  <a:off x="9219963" y="5105916"/>
                  <a:ext cx="1273554" cy="43088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𝑢</m:t>
                            </m:r>
                          </m:e>
                          <m:sub>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𝐿</m:t>
                            </m:r>
                            <m:r>
                              <a:rPr lang="en-US" sz="2200" b="0" i="1" smtClean="0">
                                <a:latin typeface="Cambria Math" panose="02040503050406030204" pitchFamily="18" charset="0"/>
                              </a:rPr>
                              <m:t>−</m:t>
                            </m:r>
                            <m:r>
                              <a:rPr lang="en-US" sz="2200" b="0" i="1" smtClean="0">
                                <a:latin typeface="Cambria Math" panose="02040503050406030204" pitchFamily="18" charset="0"/>
                              </a:rPr>
                              <m:t>1</m:t>
                            </m:r>
                          </m:sub>
                          <m:sup>
                            <m:r>
                              <a:rPr lang="en-US" sz="2200" b="0" i="1" smtClean="0">
                                <a:latin typeface="Cambria Math" panose="02040503050406030204" pitchFamily="18" charset="0"/>
                              </a:rPr>
                              <m:t>⋆</m:t>
                            </m:r>
                          </m:sup>
                        </m:sSubSup>
                      </m:oMath>
                    </m:oMathPara>
                  </a14:m>
                  <a:endParaRPr lang="en-US" sz="2200" dirty="0"/>
                </a:p>
              </p:txBody>
            </p:sp>
          </mc:Choice>
          <mc:Fallback>
            <p:sp>
              <p:nvSpPr>
                <p:cNvPr id="10" name="TextBox 9">
                  <a:extLst>
                    <a:ext uri="{FF2B5EF4-FFF2-40B4-BE49-F238E27FC236}">
                      <a16:creationId xmlns:a16="http://schemas.microsoft.com/office/drawing/2014/main" id="{2092C565-6187-DB77-1A7E-39C99C8E33AE}"/>
                    </a:ext>
                  </a:extLst>
                </p:cNvPr>
                <p:cNvSpPr txBox="1">
                  <a:spLocks noRot="1" noChangeAspect="1" noMove="1" noResize="1" noEditPoints="1" noAdjustHandles="1" noChangeArrowheads="1" noChangeShapeType="1" noTextEdit="1"/>
                </p:cNvSpPr>
                <p:nvPr/>
              </p:nvSpPr>
              <p:spPr>
                <a:xfrm>
                  <a:off x="9219963" y="5105916"/>
                  <a:ext cx="1273554" cy="430887"/>
                </a:xfrm>
                <a:prstGeom prst="rect">
                  <a:avLst/>
                </a:prstGeom>
                <a:blipFill>
                  <a:blip r:embed="rId3"/>
                  <a:stretch>
                    <a:fillRect/>
                  </a:stretch>
                </a:blipFill>
              </p:spPr>
              <p:txBody>
                <a:bodyPr/>
                <a:lstStyle/>
                <a:p>
                  <a:r>
                    <a:rPr lang="en-US">
                      <a:noFill/>
                    </a:rPr>
                    <a:t> </a:t>
                  </a:r>
                </a:p>
              </p:txBody>
            </p:sp>
          </mc:Fallback>
        </mc:AlternateContent>
      </p:grpSp>
      <p:sp>
        <p:nvSpPr>
          <p:cNvPr id="11" name="TextBox 10">
            <a:extLst>
              <a:ext uri="{FF2B5EF4-FFF2-40B4-BE49-F238E27FC236}">
                <a16:creationId xmlns:a16="http://schemas.microsoft.com/office/drawing/2014/main" id="{F9340BAA-4976-E1F1-84C7-527BF3C7BE66}"/>
              </a:ext>
            </a:extLst>
          </p:cNvPr>
          <p:cNvSpPr txBox="1"/>
          <p:nvPr/>
        </p:nvSpPr>
        <p:spPr>
          <a:xfrm>
            <a:off x="362763" y="222433"/>
            <a:ext cx="8500147" cy="707886"/>
          </a:xfrm>
          <a:prstGeom prst="rect">
            <a:avLst/>
          </a:prstGeom>
          <a:noFill/>
        </p:spPr>
        <p:txBody>
          <a:bodyPr wrap="none" rtlCol="1">
            <a:spAutoFit/>
          </a:bodyPr>
          <a:lstStyle/>
          <a:p>
            <a:r>
              <a:rPr lang="en-US" sz="4000" dirty="0"/>
              <a:t>Planning in the Generalized Belief Space</a:t>
            </a:r>
            <a:endParaRPr lang="he-IL" sz="4000" dirty="0"/>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5C9D9D39-2A2B-C7C1-A9B0-0277C708185E}"/>
                  </a:ext>
                </a:extLst>
              </p:cNvPr>
              <p:cNvSpPr txBox="1"/>
              <p:nvPr/>
            </p:nvSpPr>
            <p:spPr>
              <a:xfrm>
                <a:off x="3130560" y="4684117"/>
                <a:ext cx="594323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𝑔𝑏</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𝑘</m:t>
                              </m:r>
                            </m:sub>
                          </m:sSub>
                        </m:e>
                      </m:d>
                      <m:r>
                        <a:rPr lang="en-US" sz="2800" b="0" i="1" smtClean="0">
                          <a:latin typeface="Cambria Math" panose="02040503050406030204" pitchFamily="18" charset="0"/>
                        </a:rPr>
                        <m:t>= </m:t>
                      </m:r>
                      <m:r>
                        <a:rPr lang="en-US" sz="2800" b="0" i="1" smtClean="0">
                          <a:latin typeface="Cambria Math" panose="02040503050406030204" pitchFamily="18" charset="0"/>
                        </a:rPr>
                        <m:t>𝑝</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𝑘</m:t>
                              </m:r>
                            </m:sub>
                          </m:sSub>
                        </m:e>
                        <m:e>
                          <m:sSub>
                            <m:sSubPr>
                              <m:ctrlPr>
                                <a:rPr lang="en-US" sz="2800" b="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𝒵</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𝒰</m:t>
                              </m:r>
                            </m:e>
                            <m:sub>
                              <m:r>
                                <a:rPr lang="en-US" sz="2800" b="0" i="1" smtClean="0">
                                  <a:latin typeface="Cambria Math" panose="02040503050406030204" pitchFamily="18" charset="0"/>
                                </a:rPr>
                                <m:t>𝑘</m:t>
                              </m:r>
                              <m:r>
                                <a:rPr lang="en-US" sz="2800" b="0" i="1" smtClean="0">
                                  <a:latin typeface="Cambria Math" panose="02040503050406030204" pitchFamily="18" charset="0"/>
                                </a:rPr>
                                <m:t>−</m:t>
                              </m:r>
                              <m:r>
                                <a:rPr lang="en-US" sz="2800" b="0" i="1" smtClean="0">
                                  <a:latin typeface="Cambria Math" panose="02040503050406030204" pitchFamily="18" charset="0"/>
                                </a:rPr>
                                <m:t>1</m:t>
                              </m:r>
                            </m:sub>
                          </m:sSub>
                        </m:e>
                      </m:d>
                      <m:r>
                        <a:rPr lang="en-US" sz="2800" b="0" i="0" smtClean="0">
                          <a:latin typeface="Cambria Math" panose="02040503050406030204" pitchFamily="18" charset="0"/>
                        </a:rPr>
                        <m:t>~</m:t>
                      </m:r>
                      <m:r>
                        <a:rPr lang="en-US" sz="2800" b="0" i="1" smtClean="0">
                          <a:latin typeface="Cambria Math" panose="02040503050406030204" pitchFamily="18" charset="0"/>
                        </a:rPr>
                        <m:t>𝑁</m:t>
                      </m:r>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𝑋</m:t>
                          </m:r>
                        </m:e>
                        <m:sub>
                          <m:r>
                            <a:rPr lang="en-US" sz="2800" b="0" i="1" smtClean="0">
                              <a:latin typeface="Cambria Math" panose="02040503050406030204" pitchFamily="18" charset="0"/>
                            </a:rPr>
                            <m:t>𝑘</m:t>
                          </m:r>
                        </m:sub>
                        <m:sup>
                          <m:r>
                            <a:rPr lang="en-US" sz="2800" b="0" i="1" smtClean="0">
                              <a:latin typeface="Cambria Math" panose="02040503050406030204" pitchFamily="18" charset="0"/>
                            </a:rPr>
                            <m:t>∗</m:t>
                          </m:r>
                        </m:sup>
                      </m:sSubSup>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m:t>
                      </m:r>
                    </m:oMath>
                  </m:oMathPara>
                </a14:m>
                <a:endParaRPr lang="en-US" sz="2800" dirty="0"/>
              </a:p>
            </p:txBody>
          </p:sp>
        </mc:Choice>
        <mc:Fallback>
          <p:sp>
            <p:nvSpPr>
              <p:cNvPr id="13" name="TextBox 12">
                <a:extLst>
                  <a:ext uri="{FF2B5EF4-FFF2-40B4-BE49-F238E27FC236}">
                    <a16:creationId xmlns:a16="http://schemas.microsoft.com/office/drawing/2014/main" id="{5C9D9D39-2A2B-C7C1-A9B0-0277C708185E}"/>
                  </a:ext>
                </a:extLst>
              </p:cNvPr>
              <p:cNvSpPr txBox="1">
                <a:spLocks noRot="1" noChangeAspect="1" noMove="1" noResize="1" noEditPoints="1" noAdjustHandles="1" noChangeArrowheads="1" noChangeShapeType="1" noTextEdit="1"/>
              </p:cNvSpPr>
              <p:nvPr/>
            </p:nvSpPr>
            <p:spPr>
              <a:xfrm>
                <a:off x="3130560" y="4684117"/>
                <a:ext cx="5943230" cy="523220"/>
              </a:xfrm>
              <a:prstGeom prst="rect">
                <a:avLst/>
              </a:prstGeom>
              <a:blipFill>
                <a:blip r:embed="rId4"/>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8461D7A6-732E-C320-99EA-4F78A515204A}"/>
              </a:ext>
            </a:extLst>
          </p:cNvPr>
          <p:cNvSpPr/>
          <p:nvPr/>
        </p:nvSpPr>
        <p:spPr>
          <a:xfrm rot="1464886">
            <a:off x="4995497" y="2339007"/>
            <a:ext cx="2743200" cy="1077787"/>
          </a:xfrm>
          <a:prstGeom prst="rect">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Estimate of future state</a:t>
            </a:r>
            <a:endParaRPr lang="en-IL" sz="2400" dirty="0">
              <a:solidFill>
                <a:schemeClr val="tx1"/>
              </a:solidFill>
            </a:endParaRPr>
          </a:p>
        </p:txBody>
      </p:sp>
    </p:spTree>
    <p:extLst>
      <p:ext uri="{BB962C8B-B14F-4D97-AF65-F5344CB8AC3E}">
        <p14:creationId xmlns:p14="http://schemas.microsoft.com/office/powerpoint/2010/main" val="3984318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17F11F-2972-9BAB-260A-81176BB49303}"/>
              </a:ext>
            </a:extLst>
          </p:cNvPr>
          <p:cNvSpPr>
            <a:spLocks noGrp="1"/>
          </p:cNvSpPr>
          <p:nvPr>
            <p:ph type="sldNum" sz="quarter" idx="12"/>
          </p:nvPr>
        </p:nvSpPr>
        <p:spPr/>
        <p:txBody>
          <a:bodyPr/>
          <a:lstStyle/>
          <a:p>
            <a:fld id="{16DBD0CC-423F-4B58-AFF5-83B6DD233671}" type="slidenum">
              <a:rPr lang="en-IL" smtClean="0"/>
              <a:t>12</a:t>
            </a:fld>
            <a:endParaRPr lang="en-IL"/>
          </a:p>
        </p:txBody>
      </p:sp>
      <p:sp>
        <p:nvSpPr>
          <p:cNvPr id="5" name="TextBox 4">
            <a:extLst>
              <a:ext uri="{FF2B5EF4-FFF2-40B4-BE49-F238E27FC236}">
                <a16:creationId xmlns:a16="http://schemas.microsoft.com/office/drawing/2014/main" id="{D95E1ABC-4FDF-744E-DC31-5B5E92116794}"/>
              </a:ext>
            </a:extLst>
          </p:cNvPr>
          <p:cNvSpPr txBox="1"/>
          <p:nvPr/>
        </p:nvSpPr>
        <p:spPr>
          <a:xfrm>
            <a:off x="362763" y="222433"/>
            <a:ext cx="8500147" cy="707886"/>
          </a:xfrm>
          <a:prstGeom prst="rect">
            <a:avLst/>
          </a:prstGeom>
          <a:noFill/>
        </p:spPr>
        <p:txBody>
          <a:bodyPr wrap="none" rtlCol="1">
            <a:spAutoFit/>
          </a:bodyPr>
          <a:lstStyle/>
          <a:p>
            <a:r>
              <a:rPr lang="en-US" sz="4000" dirty="0"/>
              <a:t>Planning in the Generalized Belief Space</a:t>
            </a:r>
            <a:endParaRPr lang="he-IL" sz="4000" dirty="0"/>
          </a:p>
        </p:txBody>
      </p:sp>
      <p:pic>
        <p:nvPicPr>
          <p:cNvPr id="6" name="Picture 5">
            <a:extLst>
              <a:ext uri="{FF2B5EF4-FFF2-40B4-BE49-F238E27FC236}">
                <a16:creationId xmlns:a16="http://schemas.microsoft.com/office/drawing/2014/main" id="{57724061-6487-9856-FE47-D414DA2CB4A9}"/>
              </a:ext>
            </a:extLst>
          </p:cNvPr>
          <p:cNvPicPr>
            <a:picLocks noChangeAspect="1"/>
          </p:cNvPicPr>
          <p:nvPr/>
        </p:nvPicPr>
        <p:blipFill>
          <a:blip r:embed="rId2"/>
          <a:stretch>
            <a:fillRect/>
          </a:stretch>
        </p:blipFill>
        <p:spPr>
          <a:xfrm>
            <a:off x="2866789" y="1273892"/>
            <a:ext cx="6173061" cy="685896"/>
          </a:xfrm>
          <a:prstGeom prst="rect">
            <a:avLst/>
          </a:prstGeom>
        </p:spPr>
      </p:pic>
      <p:pic>
        <p:nvPicPr>
          <p:cNvPr id="7" name="Picture 6">
            <a:extLst>
              <a:ext uri="{FF2B5EF4-FFF2-40B4-BE49-F238E27FC236}">
                <a16:creationId xmlns:a16="http://schemas.microsoft.com/office/drawing/2014/main" id="{250ADECE-C6A1-6F04-026D-F28E053512B8}"/>
              </a:ext>
            </a:extLst>
          </p:cNvPr>
          <p:cNvPicPr>
            <a:picLocks noChangeAspect="1"/>
          </p:cNvPicPr>
          <p:nvPr/>
        </p:nvPicPr>
        <p:blipFill>
          <a:blip r:embed="rId3"/>
          <a:stretch>
            <a:fillRect/>
          </a:stretch>
        </p:blipFill>
        <p:spPr>
          <a:xfrm>
            <a:off x="4062396" y="2640792"/>
            <a:ext cx="3875382" cy="662805"/>
          </a:xfrm>
          <a:prstGeom prst="rect">
            <a:avLst/>
          </a:prstGeom>
        </p:spPr>
      </p:pic>
      <p:sp>
        <p:nvSpPr>
          <p:cNvPr id="8" name="TextBox 7">
            <a:extLst>
              <a:ext uri="{FF2B5EF4-FFF2-40B4-BE49-F238E27FC236}">
                <a16:creationId xmlns:a16="http://schemas.microsoft.com/office/drawing/2014/main" id="{FFDBA8FC-948F-148D-D8DE-CD0FC31943E5}"/>
              </a:ext>
            </a:extLst>
          </p:cNvPr>
          <p:cNvSpPr txBox="1"/>
          <p:nvPr/>
        </p:nvSpPr>
        <p:spPr>
          <a:xfrm>
            <a:off x="5719654" y="1772676"/>
            <a:ext cx="573106" cy="369332"/>
          </a:xfrm>
          <a:prstGeom prst="rect">
            <a:avLst/>
          </a:prstGeom>
          <a:noFill/>
        </p:spPr>
        <p:txBody>
          <a:bodyPr wrap="none" rtlCol="0">
            <a:spAutoFit/>
          </a:bodyPr>
          <a:lstStyle/>
          <a:p>
            <a:r>
              <a:rPr lang="en-US" dirty="0">
                <a:solidFill>
                  <a:srgbClr val="FF0000"/>
                </a:solidFill>
              </a:rPr>
              <a:t>Past</a:t>
            </a:r>
          </a:p>
        </p:txBody>
      </p:sp>
      <p:sp>
        <p:nvSpPr>
          <p:cNvPr id="9" name="TextBox 8">
            <a:extLst>
              <a:ext uri="{FF2B5EF4-FFF2-40B4-BE49-F238E27FC236}">
                <a16:creationId xmlns:a16="http://schemas.microsoft.com/office/drawing/2014/main" id="{EF888E11-C252-34D3-5AC4-4DBCFB6ED048}"/>
              </a:ext>
            </a:extLst>
          </p:cNvPr>
          <p:cNvSpPr txBox="1"/>
          <p:nvPr/>
        </p:nvSpPr>
        <p:spPr>
          <a:xfrm>
            <a:off x="7298800" y="1772676"/>
            <a:ext cx="735009" cy="338554"/>
          </a:xfrm>
          <a:prstGeom prst="rect">
            <a:avLst/>
          </a:prstGeom>
          <a:noFill/>
        </p:spPr>
        <p:txBody>
          <a:bodyPr wrap="none" rtlCol="0">
            <a:spAutoFit/>
          </a:bodyPr>
          <a:lstStyle/>
          <a:p>
            <a:r>
              <a:rPr lang="en-US" sz="1600" dirty="0">
                <a:solidFill>
                  <a:srgbClr val="0070C0"/>
                </a:solidFill>
              </a:rPr>
              <a:t>Future</a:t>
            </a:r>
          </a:p>
        </p:txBody>
      </p:sp>
      <p:pic>
        <p:nvPicPr>
          <p:cNvPr id="10" name="Picture 9">
            <a:extLst>
              <a:ext uri="{FF2B5EF4-FFF2-40B4-BE49-F238E27FC236}">
                <a16:creationId xmlns:a16="http://schemas.microsoft.com/office/drawing/2014/main" id="{45B296ED-B938-667D-005B-77D4E0E70082}"/>
              </a:ext>
            </a:extLst>
          </p:cNvPr>
          <p:cNvPicPr>
            <a:picLocks noChangeAspect="1"/>
          </p:cNvPicPr>
          <p:nvPr/>
        </p:nvPicPr>
        <p:blipFill rotWithShape="1">
          <a:blip r:embed="rId4"/>
          <a:srcRect t="22011"/>
          <a:stretch/>
        </p:blipFill>
        <p:spPr>
          <a:xfrm>
            <a:off x="1733550" y="3682439"/>
            <a:ext cx="8724900" cy="1901669"/>
          </a:xfrm>
          <a:prstGeom prst="rect">
            <a:avLst/>
          </a:prstGeom>
        </p:spPr>
      </p:pic>
    </p:spTree>
    <p:extLst>
      <p:ext uri="{BB962C8B-B14F-4D97-AF65-F5344CB8AC3E}">
        <p14:creationId xmlns:p14="http://schemas.microsoft.com/office/powerpoint/2010/main" val="1892047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9908EE9-48BE-95AA-DF7A-6D63CA04E0C1}"/>
              </a:ext>
            </a:extLst>
          </p:cNvPr>
          <p:cNvSpPr txBox="1"/>
          <p:nvPr/>
        </p:nvSpPr>
        <p:spPr>
          <a:xfrm>
            <a:off x="3417044" y="4097017"/>
            <a:ext cx="4834590" cy="2160564"/>
          </a:xfrm>
          <a:prstGeom prst="rect">
            <a:avLst/>
          </a:prstGeom>
          <a:solidFill>
            <a:schemeClr val="accent6">
              <a:lumMod val="75000"/>
            </a:schemeClr>
          </a:solidFill>
          <a:ln w="19050">
            <a:solidFill>
              <a:schemeClr val="tx1"/>
            </a:solidFill>
          </a:ln>
        </p:spPr>
        <p:txBody>
          <a:bodyPr wrap="square" rtlCol="0">
            <a:spAutoFit/>
          </a:bodyPr>
          <a:lstStyle/>
          <a:p>
            <a:endParaRPr lang="en-US" dirty="0">
              <a:solidFill>
                <a:schemeClr val="bg1"/>
              </a:solidFill>
            </a:endParaRPr>
          </a:p>
        </p:txBody>
      </p:sp>
      <p:sp>
        <p:nvSpPr>
          <p:cNvPr id="4" name="Slide Number Placeholder 3">
            <a:extLst>
              <a:ext uri="{FF2B5EF4-FFF2-40B4-BE49-F238E27FC236}">
                <a16:creationId xmlns:a16="http://schemas.microsoft.com/office/drawing/2014/main" id="{E7968B58-A61A-A92C-E48A-7B7F55D319E9}"/>
              </a:ext>
            </a:extLst>
          </p:cNvPr>
          <p:cNvSpPr>
            <a:spLocks noGrp="1"/>
          </p:cNvSpPr>
          <p:nvPr>
            <p:ph type="sldNum" sz="quarter" idx="12"/>
          </p:nvPr>
        </p:nvSpPr>
        <p:spPr/>
        <p:txBody>
          <a:bodyPr/>
          <a:lstStyle/>
          <a:p>
            <a:fld id="{16DBD0CC-423F-4B58-AFF5-83B6DD233671}" type="slidenum">
              <a:rPr lang="en-IL" smtClean="0"/>
              <a:t>13</a:t>
            </a:fld>
            <a:endParaRPr lang="en-IL" dirty="0"/>
          </a:p>
        </p:txBody>
      </p:sp>
      <p:pic>
        <p:nvPicPr>
          <p:cNvPr id="5" name="Picture 4">
            <a:extLst>
              <a:ext uri="{FF2B5EF4-FFF2-40B4-BE49-F238E27FC236}">
                <a16:creationId xmlns:a16="http://schemas.microsoft.com/office/drawing/2014/main" id="{28DCAEAC-60F6-9E8C-F916-4A34FD5C09E7}"/>
              </a:ext>
            </a:extLst>
          </p:cNvPr>
          <p:cNvPicPr>
            <a:picLocks noChangeAspect="1"/>
          </p:cNvPicPr>
          <p:nvPr/>
        </p:nvPicPr>
        <p:blipFill>
          <a:blip r:embed="rId2"/>
          <a:stretch>
            <a:fillRect/>
          </a:stretch>
        </p:blipFill>
        <p:spPr>
          <a:xfrm>
            <a:off x="1244857" y="1320139"/>
            <a:ext cx="9702286" cy="1109234"/>
          </a:xfrm>
          <a:prstGeom prst="rect">
            <a:avLst/>
          </a:prstGeom>
        </p:spPr>
      </p:pic>
      <p:pic>
        <p:nvPicPr>
          <p:cNvPr id="6" name="Picture 5">
            <a:extLst>
              <a:ext uri="{FF2B5EF4-FFF2-40B4-BE49-F238E27FC236}">
                <a16:creationId xmlns:a16="http://schemas.microsoft.com/office/drawing/2014/main" id="{0A2E8FCD-DBF9-B93E-F88B-7CC8B07B2F28}"/>
              </a:ext>
            </a:extLst>
          </p:cNvPr>
          <p:cNvPicPr>
            <a:picLocks noChangeAspect="1"/>
          </p:cNvPicPr>
          <p:nvPr/>
        </p:nvPicPr>
        <p:blipFill>
          <a:blip r:embed="rId3"/>
          <a:stretch>
            <a:fillRect/>
          </a:stretch>
        </p:blipFill>
        <p:spPr>
          <a:xfrm>
            <a:off x="1244857" y="2737378"/>
            <a:ext cx="9457957" cy="928053"/>
          </a:xfrm>
          <a:prstGeom prst="rect">
            <a:avLst/>
          </a:prstGeom>
        </p:spPr>
      </p:pic>
      <p:sp>
        <p:nvSpPr>
          <p:cNvPr id="7" name="TextBox 6">
            <a:extLst>
              <a:ext uri="{FF2B5EF4-FFF2-40B4-BE49-F238E27FC236}">
                <a16:creationId xmlns:a16="http://schemas.microsoft.com/office/drawing/2014/main" id="{CD9CD273-D16D-24BC-9B85-6079130ECF05}"/>
              </a:ext>
            </a:extLst>
          </p:cNvPr>
          <p:cNvSpPr txBox="1"/>
          <p:nvPr/>
        </p:nvSpPr>
        <p:spPr>
          <a:xfrm>
            <a:off x="373780" y="470169"/>
            <a:ext cx="8500147" cy="707886"/>
          </a:xfrm>
          <a:prstGeom prst="rect">
            <a:avLst/>
          </a:prstGeom>
          <a:noFill/>
        </p:spPr>
        <p:txBody>
          <a:bodyPr wrap="none" rtlCol="1">
            <a:spAutoFit/>
          </a:bodyPr>
          <a:lstStyle/>
          <a:p>
            <a:r>
              <a:rPr lang="en-US" sz="4000" dirty="0"/>
              <a:t>Planning in the Generalized Belief Space</a:t>
            </a:r>
            <a:endParaRPr lang="he-IL" sz="4000" dirty="0"/>
          </a:p>
        </p:txBody>
      </p:sp>
      <p:grpSp>
        <p:nvGrpSpPr>
          <p:cNvPr id="25" name="Group 24">
            <a:extLst>
              <a:ext uri="{FF2B5EF4-FFF2-40B4-BE49-F238E27FC236}">
                <a16:creationId xmlns:a16="http://schemas.microsoft.com/office/drawing/2014/main" id="{E681A6B2-FCF2-11CD-03CF-234CAD3C6674}"/>
              </a:ext>
            </a:extLst>
          </p:cNvPr>
          <p:cNvGrpSpPr/>
          <p:nvPr/>
        </p:nvGrpSpPr>
        <p:grpSpPr>
          <a:xfrm>
            <a:off x="680984" y="3863267"/>
            <a:ext cx="10694129" cy="2748038"/>
            <a:chOff x="1519184" y="3973437"/>
            <a:chExt cx="10694129" cy="2748038"/>
          </a:xfrm>
        </p:grpSpPr>
        <p:grpSp>
          <p:nvGrpSpPr>
            <p:cNvPr id="16" name="Group 15">
              <a:extLst>
                <a:ext uri="{FF2B5EF4-FFF2-40B4-BE49-F238E27FC236}">
                  <a16:creationId xmlns:a16="http://schemas.microsoft.com/office/drawing/2014/main" id="{6E76F4D6-93AA-CD80-2E4C-FDEA6034BB17}"/>
                </a:ext>
              </a:extLst>
            </p:cNvPr>
            <p:cNvGrpSpPr/>
            <p:nvPr/>
          </p:nvGrpSpPr>
          <p:grpSpPr>
            <a:xfrm>
              <a:off x="1519184" y="3973437"/>
              <a:ext cx="10694129" cy="2748038"/>
              <a:chOff x="1519184" y="3973437"/>
              <a:chExt cx="10694129" cy="2748038"/>
            </a:xfrm>
          </p:grpSpPr>
          <p:sp>
            <p:nvSpPr>
              <p:cNvPr id="8" name="Rectangle 7">
                <a:extLst>
                  <a:ext uri="{FF2B5EF4-FFF2-40B4-BE49-F238E27FC236}">
                    <a16:creationId xmlns:a16="http://schemas.microsoft.com/office/drawing/2014/main" id="{04D11B5F-B5F3-408F-7142-69498FC82CFA}"/>
                  </a:ext>
                </a:extLst>
              </p:cNvPr>
              <p:cNvSpPr/>
              <p:nvPr/>
            </p:nvSpPr>
            <p:spPr>
              <a:xfrm>
                <a:off x="4122917" y="3973437"/>
                <a:ext cx="5340854" cy="274803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solidFill>
                    <a:schemeClr val="tx1"/>
                  </a:solidFill>
                </a:endParaRPr>
              </a:p>
            </p:txBody>
          </p:sp>
          <p:cxnSp>
            <p:nvCxnSpPr>
              <p:cNvPr id="10" name="Straight Arrow Connector 9">
                <a:extLst>
                  <a:ext uri="{FF2B5EF4-FFF2-40B4-BE49-F238E27FC236}">
                    <a16:creationId xmlns:a16="http://schemas.microsoft.com/office/drawing/2014/main" id="{8B6E6BA8-DC49-92F0-B9FA-95E172CDAF0F}"/>
                  </a:ext>
                </a:extLst>
              </p:cNvPr>
              <p:cNvCxnSpPr>
                <a:cxnSpLocks/>
              </p:cNvCxnSpPr>
              <p:nvPr/>
            </p:nvCxnSpPr>
            <p:spPr>
              <a:xfrm>
                <a:off x="2566931" y="5774109"/>
                <a:ext cx="207812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43E380C-C5FC-FCDA-D987-735276517EDF}"/>
                  </a:ext>
                </a:extLst>
              </p:cNvPr>
              <p:cNvCxnSpPr>
                <a:cxnSpLocks/>
                <a:stCxn id="26" idx="3"/>
              </p:cNvCxnSpPr>
              <p:nvPr/>
            </p:nvCxnSpPr>
            <p:spPr>
              <a:xfrm flipV="1">
                <a:off x="9089834" y="5264227"/>
                <a:ext cx="1857309" cy="2324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A92F4D8-18B0-77CB-842A-DA9CADB2FB10}"/>
                      </a:ext>
                    </a:extLst>
                  </p:cNvPr>
                  <p:cNvSpPr txBox="1"/>
                  <p:nvPr/>
                </p:nvSpPr>
                <p:spPr>
                  <a:xfrm>
                    <a:off x="1519184" y="5558665"/>
                    <a:ext cx="1127745" cy="43088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𝑔𝑏</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𝑘</m:t>
                                  </m:r>
                                </m:sub>
                              </m:sSub>
                            </m:e>
                          </m:d>
                        </m:oMath>
                      </m:oMathPara>
                    </a14:m>
                    <a:endParaRPr lang="en-US" sz="2200" dirty="0"/>
                  </a:p>
                </p:txBody>
              </p:sp>
            </mc:Choice>
            <mc:Fallback>
              <p:sp>
                <p:nvSpPr>
                  <p:cNvPr id="13" name="TextBox 12">
                    <a:extLst>
                      <a:ext uri="{FF2B5EF4-FFF2-40B4-BE49-F238E27FC236}">
                        <a16:creationId xmlns:a16="http://schemas.microsoft.com/office/drawing/2014/main" id="{9A92F4D8-18B0-77CB-842A-DA9CADB2FB10}"/>
                      </a:ext>
                    </a:extLst>
                  </p:cNvPr>
                  <p:cNvSpPr txBox="1">
                    <a:spLocks noRot="1" noChangeAspect="1" noMove="1" noResize="1" noEditPoints="1" noAdjustHandles="1" noChangeArrowheads="1" noChangeShapeType="1" noTextEdit="1"/>
                  </p:cNvSpPr>
                  <p:nvPr/>
                </p:nvSpPr>
                <p:spPr>
                  <a:xfrm>
                    <a:off x="1519184" y="5558665"/>
                    <a:ext cx="1127745" cy="430887"/>
                  </a:xfrm>
                  <a:prstGeom prst="rect">
                    <a:avLst/>
                  </a:prstGeom>
                  <a:blipFill>
                    <a:blip r:embed="rId4"/>
                    <a:stretch>
                      <a:fillRect l="-541" b="-1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E439FDE4-5D1F-7839-1054-ECFE59D2F001}"/>
                      </a:ext>
                    </a:extLst>
                  </p:cNvPr>
                  <p:cNvSpPr txBox="1"/>
                  <p:nvPr/>
                </p:nvSpPr>
                <p:spPr>
                  <a:xfrm>
                    <a:off x="10939759" y="5015018"/>
                    <a:ext cx="1273554" cy="43088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𝑢</m:t>
                              </m:r>
                            </m:e>
                            <m:sub>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𝐿</m:t>
                              </m:r>
                              <m:r>
                                <a:rPr lang="en-US" sz="2200" b="0" i="1" smtClean="0">
                                  <a:latin typeface="Cambria Math" panose="02040503050406030204" pitchFamily="18" charset="0"/>
                                </a:rPr>
                                <m:t>−</m:t>
                              </m:r>
                              <m:r>
                                <a:rPr lang="en-US" sz="2200" b="0" i="1" smtClean="0">
                                  <a:latin typeface="Cambria Math" panose="02040503050406030204" pitchFamily="18" charset="0"/>
                                </a:rPr>
                                <m:t>1</m:t>
                              </m:r>
                            </m:sub>
                            <m:sup>
                              <m:r>
                                <a:rPr lang="en-US" sz="2200" b="0" i="1" smtClean="0">
                                  <a:latin typeface="Cambria Math" panose="02040503050406030204" pitchFamily="18" charset="0"/>
                                </a:rPr>
                                <m:t>⋆</m:t>
                              </m:r>
                            </m:sup>
                          </m:sSubSup>
                        </m:oMath>
                      </m:oMathPara>
                    </a14:m>
                    <a:endParaRPr lang="en-US" sz="2200" dirty="0"/>
                  </a:p>
                </p:txBody>
              </p:sp>
            </mc:Choice>
            <mc:Fallback>
              <p:sp>
                <p:nvSpPr>
                  <p:cNvPr id="14" name="TextBox 13">
                    <a:extLst>
                      <a:ext uri="{FF2B5EF4-FFF2-40B4-BE49-F238E27FC236}">
                        <a16:creationId xmlns:a16="http://schemas.microsoft.com/office/drawing/2014/main" id="{E439FDE4-5D1F-7839-1054-ECFE59D2F001}"/>
                      </a:ext>
                    </a:extLst>
                  </p:cNvPr>
                  <p:cNvSpPr txBox="1">
                    <a:spLocks noRot="1" noChangeAspect="1" noMove="1" noResize="1" noEditPoints="1" noAdjustHandles="1" noChangeArrowheads="1" noChangeShapeType="1" noTextEdit="1"/>
                  </p:cNvSpPr>
                  <p:nvPr/>
                </p:nvSpPr>
                <p:spPr>
                  <a:xfrm>
                    <a:off x="10939759" y="5015018"/>
                    <a:ext cx="1273554" cy="430887"/>
                  </a:xfrm>
                  <a:prstGeom prst="rect">
                    <a:avLst/>
                  </a:prstGeom>
                  <a:blipFill>
                    <a:blip r:embed="rId5"/>
                    <a:stretch>
                      <a:fillRect b="-4286"/>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182CDFE6-521C-AC7F-30F8-DB7E0E880EDC}"/>
                    </a:ext>
                  </a:extLst>
                </p:cNvPr>
                <p:cNvSpPr/>
                <p:nvPr/>
              </p:nvSpPr>
              <p:spPr>
                <a:xfrm>
                  <a:off x="4645054" y="5017532"/>
                  <a:ext cx="4296579" cy="12008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Inner Layer: </a:t>
                  </a:r>
                </a:p>
                <a:p>
                  <a:r>
                    <a:rPr lang="en-US" dirty="0"/>
                    <a:t>	Computes   </a:t>
                  </a:r>
                  <a14:m>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𝐽</m:t>
                          </m:r>
                        </m:e>
                        <m:sub>
                          <m:r>
                            <a:rPr lang="en-US" i="1">
                              <a:latin typeface="Cambria Math" panose="02040503050406030204" pitchFamily="18" charset="0"/>
                            </a:rPr>
                            <m:t>𝑘</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oMath>
                  </a14:m>
                  <a:r>
                    <a:rPr lang="en-US" dirty="0"/>
                    <a:t> given  </a:t>
                  </a:r>
                  <a14:m>
                    <m:oMath xmlns:m="http://schemas.openxmlformats.org/officeDocument/2006/math">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𝑢</m:t>
                          </m:r>
                        </m:e>
                        <m:sub>
                          <m:r>
                            <a:rPr lang="en-US" i="1">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1</m:t>
                          </m:r>
                        </m:sub>
                        <m:sup>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m:t>
                          </m:r>
                        </m:sup>
                      </m:sSubSup>
                    </m:oMath>
                  </a14:m>
                  <a:endParaRPr lang="en-US" dirty="0"/>
                </a:p>
              </p:txBody>
            </p:sp>
          </mc:Choice>
          <mc:Fallback>
            <p:sp>
              <p:nvSpPr>
                <p:cNvPr id="17" name="Rectangle 16">
                  <a:extLst>
                    <a:ext uri="{FF2B5EF4-FFF2-40B4-BE49-F238E27FC236}">
                      <a16:creationId xmlns:a16="http://schemas.microsoft.com/office/drawing/2014/main" id="{182CDFE6-521C-AC7F-30F8-DB7E0E880EDC}"/>
                    </a:ext>
                  </a:extLst>
                </p:cNvPr>
                <p:cNvSpPr>
                  <a:spLocks noRot="1" noChangeAspect="1" noMove="1" noResize="1" noEditPoints="1" noAdjustHandles="1" noChangeArrowheads="1" noChangeShapeType="1" noTextEdit="1"/>
                </p:cNvSpPr>
                <p:nvPr/>
              </p:nvSpPr>
              <p:spPr>
                <a:xfrm>
                  <a:off x="4645054" y="5017532"/>
                  <a:ext cx="4296579" cy="1200839"/>
                </a:xfrm>
                <a:prstGeom prst="rect">
                  <a:avLst/>
                </a:prstGeom>
                <a:blipFill>
                  <a:blip r:embed="rId6"/>
                  <a:stretch>
                    <a:fillRect l="-9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A07662B-D34A-1D78-02B3-C7598E3F0473}"/>
                    </a:ext>
                  </a:extLst>
                </p:cNvPr>
                <p:cNvSpPr txBox="1"/>
                <p:nvPr/>
              </p:nvSpPr>
              <p:spPr>
                <a:xfrm>
                  <a:off x="4255244" y="4207187"/>
                  <a:ext cx="4206628" cy="742263"/>
                </a:xfrm>
                <a:prstGeom prst="rect">
                  <a:avLst/>
                </a:prstGeom>
                <a:noFill/>
                <a:ln w="19050">
                  <a:noFill/>
                </a:ln>
              </p:spPr>
              <p:txBody>
                <a:bodyPr wrap="square" rtlCol="0">
                  <a:spAutoFit/>
                </a:bodyPr>
                <a:lstStyle/>
                <a:p>
                  <a:r>
                    <a:rPr lang="en-US" dirty="0">
                      <a:solidFill>
                        <a:schemeClr val="bg1"/>
                      </a:solidFill>
                    </a:rPr>
                    <a:t>Outer Layer: </a:t>
                  </a:r>
                  <a:br>
                    <a:rPr lang="en-US" dirty="0">
                      <a:solidFill>
                        <a:schemeClr val="bg1"/>
                      </a:solidFill>
                    </a:rPr>
                  </a:br>
                  <a:r>
                    <a:rPr lang="en-US" dirty="0">
                      <a:solidFill>
                        <a:schemeClr val="bg1"/>
                      </a:solidFill>
                    </a:rPr>
                    <a:t>	Updates   </a:t>
                  </a:r>
                  <a14:m>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𝑢</m:t>
                          </m:r>
                        </m:e>
                        <m:sub>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𝐿</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m:t>
                          </m:r>
                        </m:sup>
                      </m:sSubSup>
                    </m:oMath>
                  </a14:m>
                  <a:r>
                    <a:rPr lang="en-US" dirty="0">
                      <a:solidFill>
                        <a:schemeClr val="bg1"/>
                      </a:solidFill>
                    </a:rPr>
                    <a:t> given </a:t>
                  </a:r>
                  <a14:m>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𝐽</m:t>
                          </m:r>
                        </m:e>
                        <m:sub>
                          <m:r>
                            <a:rPr lang="en-US" b="0" i="1" smtClean="0">
                              <a:solidFill>
                                <a:schemeClr val="bg1"/>
                              </a:solidFill>
                              <a:latin typeface="Cambria Math" panose="02040503050406030204" pitchFamily="18" charset="0"/>
                            </a:rPr>
                            <m:t>𝑘</m:t>
                          </m:r>
                        </m:sub>
                        <m: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m:t>
                          </m:r>
                        </m:sup>
                      </m:sSubSup>
                    </m:oMath>
                  </a14:m>
                  <a:endParaRPr lang="en-US" dirty="0">
                    <a:solidFill>
                      <a:schemeClr val="bg1"/>
                    </a:solidFill>
                  </a:endParaRPr>
                </a:p>
              </p:txBody>
            </p:sp>
          </mc:Choice>
          <mc:Fallback>
            <p:sp>
              <p:nvSpPr>
                <p:cNvPr id="24" name="TextBox 23">
                  <a:extLst>
                    <a:ext uri="{FF2B5EF4-FFF2-40B4-BE49-F238E27FC236}">
                      <a16:creationId xmlns:a16="http://schemas.microsoft.com/office/drawing/2014/main" id="{0A07662B-D34A-1D78-02B3-C7598E3F0473}"/>
                    </a:ext>
                  </a:extLst>
                </p:cNvPr>
                <p:cNvSpPr txBox="1">
                  <a:spLocks noRot="1" noChangeAspect="1" noMove="1" noResize="1" noEditPoints="1" noAdjustHandles="1" noChangeArrowheads="1" noChangeShapeType="1" noTextEdit="1"/>
                </p:cNvSpPr>
                <p:nvPr/>
              </p:nvSpPr>
              <p:spPr>
                <a:xfrm>
                  <a:off x="4255244" y="4207187"/>
                  <a:ext cx="4206628" cy="742263"/>
                </a:xfrm>
                <a:prstGeom prst="rect">
                  <a:avLst/>
                </a:prstGeom>
                <a:blipFill>
                  <a:blip r:embed="rId7"/>
                  <a:stretch>
                    <a:fillRect l="-1304" t="-4098" b="-7377"/>
                  </a:stretch>
                </a:blipFill>
                <a:ln w="19050">
                  <a:noFill/>
                </a:ln>
              </p:spPr>
              <p:txBody>
                <a:bodyPr/>
                <a:lstStyle/>
                <a:p>
                  <a:r>
                    <a:rPr lang="en-US">
                      <a:noFill/>
                    </a:rPr>
                    <a:t> </a:t>
                  </a:r>
                </a:p>
              </p:txBody>
            </p:sp>
          </mc:Fallback>
        </mc:AlternateContent>
      </p:grpSp>
      <p:cxnSp>
        <p:nvCxnSpPr>
          <p:cNvPr id="30" name="Straight Arrow Connector 29">
            <a:extLst>
              <a:ext uri="{FF2B5EF4-FFF2-40B4-BE49-F238E27FC236}">
                <a16:creationId xmlns:a16="http://schemas.microsoft.com/office/drawing/2014/main" id="{DFAE6DF9-0CA5-48A5-4911-FCE41E5CF598}"/>
              </a:ext>
            </a:extLst>
          </p:cNvPr>
          <p:cNvCxnSpPr>
            <a:cxnSpLocks/>
          </p:cNvCxnSpPr>
          <p:nvPr/>
        </p:nvCxnSpPr>
        <p:spPr>
          <a:xfrm flipV="1">
            <a:off x="6268598" y="4839280"/>
            <a:ext cx="507048" cy="6092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4326086E-119D-F100-37BA-147FC752AEA3}"/>
              </a:ext>
            </a:extLst>
          </p:cNvPr>
          <p:cNvCxnSpPr>
            <a:cxnSpLocks/>
          </p:cNvCxnSpPr>
          <p:nvPr/>
        </p:nvCxnSpPr>
        <p:spPr>
          <a:xfrm>
            <a:off x="5717754" y="4864525"/>
            <a:ext cx="1222873" cy="6520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95841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14</a:t>
            </a:fld>
            <a:endParaRPr lang="en-IL"/>
          </a:p>
        </p:txBody>
      </p:sp>
      <p:pic>
        <p:nvPicPr>
          <p:cNvPr id="9" name="Picture 8">
            <a:extLst>
              <a:ext uri="{FF2B5EF4-FFF2-40B4-BE49-F238E27FC236}">
                <a16:creationId xmlns:a16="http://schemas.microsoft.com/office/drawing/2014/main" id="{14F787A0-F459-1423-BEC2-587F38CD9C8F}"/>
              </a:ext>
            </a:extLst>
          </p:cNvPr>
          <p:cNvPicPr>
            <a:picLocks noChangeAspect="1"/>
          </p:cNvPicPr>
          <p:nvPr/>
        </p:nvPicPr>
        <p:blipFill>
          <a:blip r:embed="rId3"/>
          <a:stretch>
            <a:fillRect/>
          </a:stretch>
        </p:blipFill>
        <p:spPr>
          <a:xfrm>
            <a:off x="1763516" y="2167962"/>
            <a:ext cx="4296375" cy="857370"/>
          </a:xfrm>
          <a:prstGeom prst="rect">
            <a:avLst/>
          </a:prstGeom>
        </p:spPr>
      </p:pic>
      <p:sp>
        <p:nvSpPr>
          <p:cNvPr id="8" name="TextBox 7">
            <a:extLst>
              <a:ext uri="{FF2B5EF4-FFF2-40B4-BE49-F238E27FC236}">
                <a16:creationId xmlns:a16="http://schemas.microsoft.com/office/drawing/2014/main" id="{355AF66F-B478-4BC9-9021-D291ECB4DCA6}"/>
              </a:ext>
            </a:extLst>
          </p:cNvPr>
          <p:cNvSpPr txBox="1"/>
          <p:nvPr/>
        </p:nvSpPr>
        <p:spPr>
          <a:xfrm>
            <a:off x="373780" y="470169"/>
            <a:ext cx="8522526" cy="707886"/>
          </a:xfrm>
          <a:prstGeom prst="rect">
            <a:avLst/>
          </a:prstGeom>
          <a:noFill/>
        </p:spPr>
        <p:txBody>
          <a:bodyPr wrap="none" rtlCol="1">
            <a:spAutoFit/>
          </a:bodyPr>
          <a:lstStyle/>
          <a:p>
            <a:r>
              <a:rPr lang="en-US" sz="4000" dirty="0"/>
              <a:t>Outer Layer – Inference over the control</a:t>
            </a:r>
            <a:endParaRPr lang="he-IL" sz="4000" dirty="0"/>
          </a:p>
        </p:txBody>
      </p:sp>
      <p:sp>
        <p:nvSpPr>
          <p:cNvPr id="24" name="TextBox 23">
            <a:extLst>
              <a:ext uri="{FF2B5EF4-FFF2-40B4-BE49-F238E27FC236}">
                <a16:creationId xmlns:a16="http://schemas.microsoft.com/office/drawing/2014/main" id="{D5513DE3-3E47-FB3F-0836-D7B7CECC65B9}"/>
              </a:ext>
            </a:extLst>
          </p:cNvPr>
          <p:cNvSpPr txBox="1"/>
          <p:nvPr/>
        </p:nvSpPr>
        <p:spPr>
          <a:xfrm>
            <a:off x="585253" y="1641826"/>
            <a:ext cx="6268596" cy="430887"/>
          </a:xfrm>
          <a:prstGeom prst="rect">
            <a:avLst/>
          </a:prstGeom>
          <a:noFill/>
        </p:spPr>
        <p:txBody>
          <a:bodyPr wrap="square">
            <a:spAutoFit/>
          </a:bodyPr>
          <a:lstStyle/>
          <a:p>
            <a:r>
              <a:rPr lang="en-US" sz="2200" dirty="0"/>
              <a:t>Updating via Gradient Decent:</a:t>
            </a:r>
          </a:p>
        </p:txBody>
      </p:sp>
      <p:pic>
        <p:nvPicPr>
          <p:cNvPr id="25" name="Picture 24">
            <a:extLst>
              <a:ext uri="{FF2B5EF4-FFF2-40B4-BE49-F238E27FC236}">
                <a16:creationId xmlns:a16="http://schemas.microsoft.com/office/drawing/2014/main" id="{189E3A45-5D03-0015-90A6-B601C48BF9E2}"/>
              </a:ext>
            </a:extLst>
          </p:cNvPr>
          <p:cNvPicPr>
            <a:picLocks noChangeAspect="1"/>
          </p:cNvPicPr>
          <p:nvPr/>
        </p:nvPicPr>
        <p:blipFill>
          <a:blip r:embed="rId4"/>
          <a:stretch>
            <a:fillRect/>
          </a:stretch>
        </p:blipFill>
        <p:spPr>
          <a:xfrm>
            <a:off x="7750976" y="1207546"/>
            <a:ext cx="4255147" cy="1200839"/>
          </a:xfrm>
          <a:prstGeom prst="rect">
            <a:avLst/>
          </a:prstGeom>
        </p:spPr>
      </p:pic>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2D294675-6FFB-8FDB-7623-EED45D317148}"/>
                  </a:ext>
                </a:extLst>
              </p:cNvPr>
              <p:cNvSpPr txBox="1"/>
              <p:nvPr/>
            </p:nvSpPr>
            <p:spPr>
              <a:xfrm>
                <a:off x="297436" y="3095496"/>
                <a:ext cx="6844229" cy="769441"/>
              </a:xfrm>
              <a:prstGeom prst="rect">
                <a:avLst/>
              </a:prstGeom>
              <a:noFill/>
            </p:spPr>
            <p:txBody>
              <a:bodyPr wrap="square">
                <a:spAutoFit/>
              </a:bodyPr>
              <a:lstStyle/>
              <a:p>
                <a:pPr lvl="2"/>
                <a14:m>
                  <m:oMath xmlns:m="http://schemas.openxmlformats.org/officeDocument/2006/math">
                    <m:r>
                      <m:rPr>
                        <m:sty m:val="p"/>
                      </m:rPr>
                      <a:rPr lang="en-US" sz="220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𝐽</m:t>
                        </m:r>
                      </m:e>
                      <m:sub>
                        <m:r>
                          <a:rPr lang="en-US" sz="2200" b="0" i="1" smtClean="0">
                            <a:latin typeface="Cambria Math" panose="02040503050406030204" pitchFamily="18" charset="0"/>
                            <a:ea typeface="Cambria Math" panose="02040503050406030204" pitchFamily="18" charset="0"/>
                          </a:rPr>
                          <m:t>𝑘</m:t>
                        </m:r>
                      </m:sub>
                    </m:sSub>
                    <m:r>
                      <a:rPr lang="en-US" sz="2200" b="0" i="1" smtClean="0">
                        <a:latin typeface="Cambria Math" panose="02040503050406030204" pitchFamily="18" charset="0"/>
                        <a:ea typeface="Cambria Math" panose="02040503050406030204" pitchFamily="18" charset="0"/>
                      </a:rPr>
                      <m:t> </m:t>
                    </m:r>
                  </m:oMath>
                </a14:m>
                <a:r>
                  <a:rPr lang="en-US" sz="2200" dirty="0"/>
                  <a:t>- is the gradient of the objective function</a:t>
                </a:r>
              </a:p>
              <a:p>
                <a:pPr lvl="2"/>
                <a14:m>
                  <m:oMath xmlns:m="http://schemas.openxmlformats.org/officeDocument/2006/math">
                    <m:r>
                      <a:rPr lang="en-US" sz="2200" i="1" smtClean="0">
                        <a:latin typeface="Cambria Math" panose="02040503050406030204" pitchFamily="18" charset="0"/>
                        <a:ea typeface="Cambria Math" panose="02040503050406030204" pitchFamily="18" charset="0"/>
                      </a:rPr>
                      <m:t>𝜆</m:t>
                    </m:r>
                    <m:r>
                      <a:rPr lang="en-US" sz="2200" b="0" i="1" smtClean="0">
                        <a:latin typeface="Cambria Math" panose="02040503050406030204" pitchFamily="18" charset="0"/>
                        <a:ea typeface="Cambria Math" panose="02040503050406030204" pitchFamily="18" charset="0"/>
                      </a:rPr>
                      <m:t> </m:t>
                    </m:r>
                  </m:oMath>
                </a14:m>
                <a:r>
                  <a:rPr lang="en-US" sz="2200" dirty="0"/>
                  <a:t>– suitable step size (positive value)</a:t>
                </a:r>
              </a:p>
            </p:txBody>
          </p:sp>
        </mc:Choice>
        <mc:Fallback>
          <p:sp>
            <p:nvSpPr>
              <p:cNvPr id="33" name="TextBox 32">
                <a:extLst>
                  <a:ext uri="{FF2B5EF4-FFF2-40B4-BE49-F238E27FC236}">
                    <a16:creationId xmlns:a16="http://schemas.microsoft.com/office/drawing/2014/main" id="{2D294675-6FFB-8FDB-7623-EED45D317148}"/>
                  </a:ext>
                </a:extLst>
              </p:cNvPr>
              <p:cNvSpPr txBox="1">
                <a:spLocks noRot="1" noChangeAspect="1" noMove="1" noResize="1" noEditPoints="1" noAdjustHandles="1" noChangeArrowheads="1" noChangeShapeType="1" noTextEdit="1"/>
              </p:cNvSpPr>
              <p:nvPr/>
            </p:nvSpPr>
            <p:spPr>
              <a:xfrm>
                <a:off x="297436" y="3095496"/>
                <a:ext cx="6844229" cy="769441"/>
              </a:xfrm>
              <a:prstGeom prst="rect">
                <a:avLst/>
              </a:prstGeom>
              <a:blipFill>
                <a:blip r:embed="rId5"/>
                <a:stretch>
                  <a:fillRect t="-5556" b="-150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15F0F5A9-17FF-4A87-9694-B0D4D96C8857}"/>
                  </a:ext>
                </a:extLst>
              </p:cNvPr>
              <p:cNvSpPr txBox="1"/>
              <p:nvPr/>
            </p:nvSpPr>
            <p:spPr>
              <a:xfrm>
                <a:off x="484743" y="3935101"/>
                <a:ext cx="7847661" cy="970458"/>
              </a:xfrm>
              <a:prstGeom prst="rect">
                <a:avLst/>
              </a:prstGeom>
              <a:noFill/>
            </p:spPr>
            <p:txBody>
              <a:bodyPr wrap="none" rtlCol="0">
                <a:spAutoFit/>
              </a:bodyPr>
              <a:lstStyle/>
              <a:p>
                <a:r>
                  <a:rPr lang="en-US" sz="2200" dirty="0"/>
                  <a:t>Convergence Criteria:  </a:t>
                </a:r>
                <a14:m>
                  <m:oMath xmlns:m="http://schemas.openxmlformats.org/officeDocument/2006/math">
                    <m:d>
                      <m:dPr>
                        <m:begChr m:val="|"/>
                        <m:endChr m:val="|"/>
                        <m:ctrlPr>
                          <a:rPr lang="en-US" sz="2200" b="0" i="0" smtClean="0">
                            <a:latin typeface="Cambria Math" panose="02040503050406030204" pitchFamily="18" charset="0"/>
                          </a:rPr>
                        </m:ctrlPr>
                      </m:dPr>
                      <m:e>
                        <m:d>
                          <m:dPr>
                            <m:begChr m:val="|"/>
                            <m:endChr m:val="|"/>
                            <m:ctrlPr>
                              <a:rPr lang="en-US" sz="2200" b="0" i="0" smtClean="0">
                                <a:latin typeface="Cambria Math" panose="02040503050406030204" pitchFamily="18" charset="0"/>
                              </a:rPr>
                            </m:ctrlPr>
                          </m:dPr>
                          <m:e>
                            <m:r>
                              <m:rPr>
                                <m:sty m:val="p"/>
                              </m:rPr>
                              <a:rPr lang="en-US" sz="2400" i="1">
                                <a:latin typeface="Cambria Math" panose="02040503050406030204" pitchFamily="18" charset="0"/>
                                <a:ea typeface="Cambria Math" panose="02040503050406030204" pitchFamily="18" charset="0"/>
                              </a:rPr>
                              <m:t>∇</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𝐽</m:t>
                                </m:r>
                              </m:e>
                              <m:sub>
                                <m:r>
                                  <a:rPr lang="en-US" sz="2200" b="0" i="1" smtClean="0">
                                    <a:latin typeface="Cambria Math" panose="02040503050406030204" pitchFamily="18" charset="0"/>
                                  </a:rPr>
                                  <m:t>𝑘</m:t>
                                </m:r>
                              </m:sub>
                              <m:sup>
                                <m:r>
                                  <a:rPr lang="en-US" sz="2200" b="0" i="1" smtClean="0">
                                    <a:latin typeface="Cambria Math" panose="02040503050406030204" pitchFamily="18" charset="0"/>
                                  </a:rPr>
                                  <m:t>(</m:t>
                                </m:r>
                                <m:r>
                                  <a:rPr lang="en-US" sz="2200" b="0" i="1" smtClean="0">
                                    <a:latin typeface="Cambria Math" panose="02040503050406030204" pitchFamily="18" charset="0"/>
                                  </a:rPr>
                                  <m:t>𝑖</m:t>
                                </m:r>
                                <m:r>
                                  <a:rPr lang="en-US" sz="2200" b="0" i="1" smtClean="0">
                                    <a:latin typeface="Cambria Math" panose="02040503050406030204" pitchFamily="18" charset="0"/>
                                  </a:rPr>
                                  <m:t>)</m:t>
                                </m:r>
                              </m:sup>
                            </m:sSubSup>
                          </m:e>
                        </m:d>
                      </m:e>
                    </m:d>
                    <m:r>
                      <a:rPr lang="en-US" sz="2200" b="0" i="1" smtClean="0">
                        <a:latin typeface="Cambria Math" panose="02040503050406030204" pitchFamily="18" charset="0"/>
                      </a:rPr>
                      <m:t>&lt;</m:t>
                    </m:r>
                    <m:r>
                      <a:rPr lang="en-US" sz="2200" i="1">
                        <a:latin typeface="Cambria Math" panose="02040503050406030204" pitchFamily="18" charset="0"/>
                      </a:rPr>
                      <m:t>𝜖</m:t>
                    </m:r>
                  </m:oMath>
                </a14:m>
                <a:r>
                  <a:rPr lang="en-US" sz="2200" dirty="0"/>
                  <a:t> or </a:t>
                </a:r>
                <a14:m>
                  <m:oMath xmlns:m="http://schemas.openxmlformats.org/officeDocument/2006/math">
                    <m:d>
                      <m:dPr>
                        <m:begChr m:val="|"/>
                        <m:endChr m:val="|"/>
                        <m:ctrlPr>
                          <a:rPr lang="en-US" sz="2200" b="0" i="0" smtClean="0">
                            <a:latin typeface="Cambria Math" panose="02040503050406030204" pitchFamily="18" charset="0"/>
                          </a:rPr>
                        </m:ctrlPr>
                      </m:dPr>
                      <m:e>
                        <m:d>
                          <m:dPr>
                            <m:begChr m:val="|"/>
                            <m:endChr m:val="|"/>
                            <m:ctrlPr>
                              <a:rPr lang="en-US" sz="2200" b="0" i="0" smtClean="0">
                                <a:latin typeface="Cambria Math" panose="02040503050406030204" pitchFamily="18" charset="0"/>
                              </a:rPr>
                            </m:ctrlPr>
                          </m:dPr>
                          <m:e>
                            <m:f>
                              <m:fPr>
                                <m:ctrlPr>
                                  <a:rPr lang="en-US" sz="2200" b="0" i="1" smtClean="0">
                                    <a:latin typeface="Cambria Math" panose="02040503050406030204" pitchFamily="18" charset="0"/>
                                  </a:rPr>
                                </m:ctrlPr>
                              </m:fPr>
                              <m:num>
                                <m:sSubSup>
                                  <m:sSubSupPr>
                                    <m:ctrlPr>
                                      <a:rPr lang="en-US" sz="2200" i="1">
                                        <a:latin typeface="Cambria Math" panose="02040503050406030204" pitchFamily="18" charset="0"/>
                                      </a:rPr>
                                    </m:ctrlPr>
                                  </m:sSubSupPr>
                                  <m:e>
                                    <m:r>
                                      <a:rPr lang="en-US" sz="2200" i="1">
                                        <a:latin typeface="Cambria Math" panose="02040503050406030204" pitchFamily="18" charset="0"/>
                                      </a:rPr>
                                      <m:t>𝐽</m:t>
                                    </m:r>
                                  </m:e>
                                  <m:sub>
                                    <m:r>
                                      <a:rPr lang="en-US" sz="2200" i="1">
                                        <a:latin typeface="Cambria Math" panose="02040503050406030204" pitchFamily="18" charset="0"/>
                                      </a:rPr>
                                      <m:t>𝑘</m:t>
                                    </m:r>
                                  </m:sub>
                                  <m:sup>
                                    <m:d>
                                      <m:dPr>
                                        <m:ctrlPr>
                                          <a:rPr lang="en-US" sz="2200" i="1">
                                            <a:latin typeface="Cambria Math" panose="02040503050406030204" pitchFamily="18" charset="0"/>
                                          </a:rPr>
                                        </m:ctrlPr>
                                      </m:dPr>
                                      <m:e>
                                        <m:r>
                                          <a:rPr lang="en-US" sz="2200" i="1">
                                            <a:latin typeface="Cambria Math" panose="02040503050406030204" pitchFamily="18" charset="0"/>
                                          </a:rPr>
                                          <m:t>𝑖</m:t>
                                        </m:r>
                                        <m:r>
                                          <a:rPr lang="en-US" sz="2200" i="1">
                                            <a:latin typeface="Cambria Math" panose="02040503050406030204" pitchFamily="18" charset="0"/>
                                          </a:rPr>
                                          <m:t>+</m:t>
                                        </m:r>
                                        <m:r>
                                          <a:rPr lang="en-US" sz="2200" i="1">
                                            <a:latin typeface="Cambria Math" panose="02040503050406030204" pitchFamily="18" charset="0"/>
                                          </a:rPr>
                                          <m:t>1</m:t>
                                        </m:r>
                                      </m:e>
                                    </m:d>
                                  </m:sup>
                                </m:sSubSup>
                                <m:r>
                                  <a:rPr lang="en-US" sz="2200" i="1">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𝐽</m:t>
                                    </m:r>
                                  </m:e>
                                  <m:sub>
                                    <m:r>
                                      <a:rPr lang="en-US" sz="2200" i="1">
                                        <a:latin typeface="Cambria Math" panose="02040503050406030204" pitchFamily="18" charset="0"/>
                                      </a:rPr>
                                      <m:t>𝑘</m:t>
                                    </m:r>
                                  </m:sub>
                                  <m:sup>
                                    <m:d>
                                      <m:dPr>
                                        <m:ctrlPr>
                                          <a:rPr lang="en-US" sz="2200" i="1">
                                            <a:latin typeface="Cambria Math" panose="02040503050406030204" pitchFamily="18" charset="0"/>
                                          </a:rPr>
                                        </m:ctrlPr>
                                      </m:dPr>
                                      <m:e>
                                        <m:r>
                                          <a:rPr lang="en-US" sz="2200" i="1">
                                            <a:latin typeface="Cambria Math" panose="02040503050406030204" pitchFamily="18" charset="0"/>
                                          </a:rPr>
                                          <m:t>𝑖</m:t>
                                        </m:r>
                                      </m:e>
                                    </m:d>
                                  </m:sup>
                                </m:sSubSup>
                              </m:num>
                              <m:den>
                                <m:sSubSup>
                                  <m:sSubSupPr>
                                    <m:ctrlPr>
                                      <a:rPr lang="en-US" sz="2200" i="1">
                                        <a:latin typeface="Cambria Math" panose="02040503050406030204" pitchFamily="18" charset="0"/>
                                      </a:rPr>
                                    </m:ctrlPr>
                                  </m:sSubSupPr>
                                  <m:e>
                                    <m:r>
                                      <a:rPr lang="en-US" sz="2200" i="1">
                                        <a:latin typeface="Cambria Math" panose="02040503050406030204" pitchFamily="18" charset="0"/>
                                      </a:rPr>
                                      <m:t>𝐽</m:t>
                                    </m:r>
                                  </m:e>
                                  <m:sub>
                                    <m:r>
                                      <a:rPr lang="en-US" sz="2200" i="1">
                                        <a:latin typeface="Cambria Math" panose="02040503050406030204" pitchFamily="18" charset="0"/>
                                      </a:rPr>
                                      <m:t>𝑘</m:t>
                                    </m:r>
                                  </m:sub>
                                  <m:sup>
                                    <m:d>
                                      <m:dPr>
                                        <m:ctrlPr>
                                          <a:rPr lang="en-US" sz="2200" i="1">
                                            <a:latin typeface="Cambria Math" panose="02040503050406030204" pitchFamily="18" charset="0"/>
                                          </a:rPr>
                                        </m:ctrlPr>
                                      </m:dPr>
                                      <m:e>
                                        <m:r>
                                          <a:rPr lang="en-US" sz="2200" i="1">
                                            <a:latin typeface="Cambria Math" panose="02040503050406030204" pitchFamily="18" charset="0"/>
                                          </a:rPr>
                                          <m:t>𝑖</m:t>
                                        </m:r>
                                        <m:r>
                                          <a:rPr lang="en-US" sz="2200" b="0" i="1" smtClean="0">
                                            <a:latin typeface="Cambria Math" panose="02040503050406030204" pitchFamily="18" charset="0"/>
                                          </a:rPr>
                                          <m:t>+</m:t>
                                        </m:r>
                                        <m:r>
                                          <a:rPr lang="en-US" sz="2200" b="0" i="1" smtClean="0">
                                            <a:latin typeface="Cambria Math" panose="02040503050406030204" pitchFamily="18" charset="0"/>
                                          </a:rPr>
                                          <m:t>1</m:t>
                                        </m:r>
                                      </m:e>
                                    </m:d>
                                  </m:sup>
                                </m:sSubSup>
                              </m:den>
                            </m:f>
                          </m:e>
                        </m:d>
                      </m:e>
                    </m:d>
                    <m:r>
                      <a:rPr lang="en-US" sz="2200" b="0" i="1" smtClean="0">
                        <a:latin typeface="Cambria Math" panose="02040503050406030204" pitchFamily="18" charset="0"/>
                      </a:rPr>
                      <m:t>&lt;</m:t>
                    </m:r>
                    <m:r>
                      <a:rPr lang="en-US" sz="2200" b="0" i="1" smtClean="0">
                        <a:latin typeface="Cambria Math" panose="02040503050406030204" pitchFamily="18" charset="0"/>
                      </a:rPr>
                      <m:t>𝜖</m:t>
                    </m:r>
                  </m:oMath>
                </a14:m>
                <a:r>
                  <a:rPr lang="en-US" sz="2200" dirty="0"/>
                  <a:t> or </a:t>
                </a:r>
                <a14:m>
                  <m:oMath xmlns:m="http://schemas.openxmlformats.org/officeDocument/2006/math">
                    <m:r>
                      <a:rPr lang="en-US" sz="2200" b="0" i="1" smtClean="0">
                        <a:latin typeface="Cambria Math" panose="02040503050406030204" pitchFamily="18" charset="0"/>
                      </a:rPr>
                      <m:t>𝑖</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𝑖</m:t>
                        </m:r>
                      </m:e>
                      <m:sub>
                        <m:r>
                          <a:rPr lang="en-US" sz="2200" b="0" i="1" smtClean="0">
                            <a:latin typeface="Cambria Math" panose="02040503050406030204" pitchFamily="18" charset="0"/>
                          </a:rPr>
                          <m:t>𝑚𝑎𝑥</m:t>
                        </m:r>
                      </m:sub>
                    </m:sSub>
                  </m:oMath>
                </a14:m>
                <a:endParaRPr lang="en-US" sz="2200" dirty="0"/>
              </a:p>
            </p:txBody>
          </p:sp>
        </mc:Choice>
        <mc:Fallback>
          <p:sp>
            <p:nvSpPr>
              <p:cNvPr id="34" name="TextBox 33">
                <a:extLst>
                  <a:ext uri="{FF2B5EF4-FFF2-40B4-BE49-F238E27FC236}">
                    <a16:creationId xmlns:a16="http://schemas.microsoft.com/office/drawing/2014/main" id="{15F0F5A9-17FF-4A87-9694-B0D4D96C8857}"/>
                  </a:ext>
                </a:extLst>
              </p:cNvPr>
              <p:cNvSpPr txBox="1">
                <a:spLocks noRot="1" noChangeAspect="1" noMove="1" noResize="1" noEditPoints="1" noAdjustHandles="1" noChangeArrowheads="1" noChangeShapeType="1" noTextEdit="1"/>
              </p:cNvSpPr>
              <p:nvPr/>
            </p:nvSpPr>
            <p:spPr>
              <a:xfrm>
                <a:off x="484743" y="3935101"/>
                <a:ext cx="7847661" cy="970458"/>
              </a:xfrm>
              <a:prstGeom prst="rect">
                <a:avLst/>
              </a:prstGeom>
              <a:blipFill>
                <a:blip r:embed="rId6"/>
                <a:stretch>
                  <a:fillRect l="-101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89DD7297-D15D-73DC-47F7-0AF131C6FC77}"/>
                  </a:ext>
                </a:extLst>
              </p:cNvPr>
              <p:cNvSpPr txBox="1"/>
              <p:nvPr/>
            </p:nvSpPr>
            <p:spPr>
              <a:xfrm>
                <a:off x="1189821" y="5782378"/>
                <a:ext cx="3064044" cy="648960"/>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𝑢</m:t>
                        </m:r>
                      </m:sub>
                    </m:sSub>
                    <m:sSubSup>
                      <m:sSubSupPr>
                        <m:ctrlPr>
                          <a:rPr lang="en-US" i="1">
                            <a:latin typeface="Cambria Math" panose="02040503050406030204" pitchFamily="18" charset="0"/>
                          </a:rPr>
                        </m:ctrlPr>
                      </m:sSubSupPr>
                      <m:e>
                        <m:r>
                          <a:rPr lang="en-US" i="1">
                            <a:latin typeface="Cambria Math" panose="02040503050406030204" pitchFamily="18" charset="0"/>
                          </a:rPr>
                          <m:t>𝐽</m:t>
                        </m:r>
                      </m:e>
                      <m:sub>
                        <m:r>
                          <a:rPr lang="en-US" i="1">
                            <a:latin typeface="Cambria Math" panose="02040503050406030204" pitchFamily="18" charset="0"/>
                          </a:rPr>
                          <m:t>𝑘</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oMath>
                </a14:m>
                <a:r>
                  <a:rPr lang="en-US" dirty="0"/>
                  <a:t>=[</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𝐽</m:t>
                            </m:r>
                          </m:e>
                          <m:sub>
                            <m:r>
                              <a:rPr lang="en-US" i="1">
                                <a:latin typeface="Cambria Math" panose="02040503050406030204" pitchFamily="18" charset="0"/>
                              </a:rPr>
                              <m:t>𝑘</m:t>
                            </m:r>
                          </m:sub>
                          <m:sup>
                            <m:d>
                              <m:dPr>
                                <m:ctrlPr>
                                  <a:rPr lang="en-US" i="1">
                                    <a:latin typeface="Cambria Math" panose="02040503050406030204" pitchFamily="18" charset="0"/>
                                  </a:rPr>
                                </m:ctrlPr>
                              </m:dPr>
                              <m:e>
                                <m:r>
                                  <a:rPr lang="en-US" i="1">
                                    <a:latin typeface="Cambria Math" panose="02040503050406030204" pitchFamily="18" charset="0"/>
                                  </a:rPr>
                                  <m:t>𝑖</m:t>
                                </m:r>
                              </m:e>
                            </m:d>
                          </m:sup>
                        </m:sSubSup>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Sub>
                      </m:den>
                    </m:f>
                    <m:r>
                      <a:rPr lang="en-US" b="0" i="0"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𝐽</m:t>
                            </m:r>
                          </m:e>
                          <m:sub>
                            <m:r>
                              <a:rPr lang="en-US" i="1">
                                <a:latin typeface="Cambria Math" panose="02040503050406030204" pitchFamily="18" charset="0"/>
                              </a:rPr>
                              <m:t>𝑘</m:t>
                            </m:r>
                          </m:sub>
                          <m:sup>
                            <m:d>
                              <m:dPr>
                                <m:ctrlPr>
                                  <a:rPr lang="en-US" i="1">
                                    <a:latin typeface="Cambria Math" panose="02040503050406030204" pitchFamily="18" charset="0"/>
                                  </a:rPr>
                                </m:ctrlPr>
                              </m:dPr>
                              <m:e>
                                <m:r>
                                  <a:rPr lang="en-US" i="1">
                                    <a:latin typeface="Cambria Math" panose="02040503050406030204" pitchFamily="18" charset="0"/>
                                  </a:rPr>
                                  <m:t>𝑖</m:t>
                                </m:r>
                              </m:e>
                            </m:d>
                          </m:sup>
                        </m:sSubSup>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𝑎</m:t>
                                </m:r>
                              </m:sub>
                            </m:sSub>
                          </m:sub>
                        </m:sSub>
                      </m:den>
                    </m:f>
                    <m:r>
                      <a:rPr lang="en-US" b="0" i="0"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𝐽</m:t>
                            </m:r>
                          </m:e>
                          <m:sub>
                            <m:r>
                              <a:rPr lang="en-US" i="1">
                                <a:latin typeface="Cambria Math" panose="02040503050406030204" pitchFamily="18" charset="0"/>
                              </a:rPr>
                              <m:t>𝑘</m:t>
                            </m:r>
                          </m:sub>
                          <m:sup>
                            <m:d>
                              <m:dPr>
                                <m:ctrlPr>
                                  <a:rPr lang="en-US" i="1">
                                    <a:latin typeface="Cambria Math" panose="02040503050406030204" pitchFamily="18" charset="0"/>
                                  </a:rPr>
                                </m:ctrlPr>
                              </m:dPr>
                              <m:e>
                                <m:r>
                                  <a:rPr lang="en-US" i="1">
                                    <a:latin typeface="Cambria Math" panose="02040503050406030204" pitchFamily="18" charset="0"/>
                                  </a:rPr>
                                  <m:t>𝑖</m:t>
                                </m:r>
                              </m:e>
                            </m:d>
                          </m:sup>
                        </m:sSubSup>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Sub>
                      </m:den>
                    </m:f>
                  </m:oMath>
                </a14:m>
                <a:r>
                  <a:rPr lang="en-US" dirty="0"/>
                  <a:t>]</a:t>
                </a:r>
              </a:p>
            </p:txBody>
          </p:sp>
        </mc:Choice>
        <mc:Fallback>
          <p:sp>
            <p:nvSpPr>
              <p:cNvPr id="35" name="TextBox 34">
                <a:extLst>
                  <a:ext uri="{FF2B5EF4-FFF2-40B4-BE49-F238E27FC236}">
                    <a16:creationId xmlns:a16="http://schemas.microsoft.com/office/drawing/2014/main" id="{89DD7297-D15D-73DC-47F7-0AF131C6FC77}"/>
                  </a:ext>
                </a:extLst>
              </p:cNvPr>
              <p:cNvSpPr txBox="1">
                <a:spLocks noRot="1" noChangeAspect="1" noMove="1" noResize="1" noEditPoints="1" noAdjustHandles="1" noChangeArrowheads="1" noChangeShapeType="1" noTextEdit="1"/>
              </p:cNvSpPr>
              <p:nvPr/>
            </p:nvSpPr>
            <p:spPr>
              <a:xfrm>
                <a:off x="1189821" y="5782378"/>
                <a:ext cx="3064044" cy="64896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9607A28E-AE5B-52FB-B27A-00F6B3350173}"/>
                  </a:ext>
                </a:extLst>
              </p:cNvPr>
              <p:cNvSpPr txBox="1"/>
              <p:nvPr/>
            </p:nvSpPr>
            <p:spPr>
              <a:xfrm>
                <a:off x="1763516" y="5004857"/>
                <a:ext cx="6097836" cy="7775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rPr>
                          </m:ctrlPr>
                        </m:fPr>
                        <m:num>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𝐽</m:t>
                              </m:r>
                            </m:e>
                            <m:sub>
                              <m:r>
                                <a:rPr lang="en-US" sz="1800" b="0" i="1" smtClean="0">
                                  <a:latin typeface="Cambria Math" panose="02040503050406030204" pitchFamily="18" charset="0"/>
                                </a:rPr>
                                <m:t>𝑘</m:t>
                              </m:r>
                            </m:sub>
                            <m:sup>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sup>
                          </m:sSubSup>
                        </m:num>
                        <m:den>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Sub>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sSubSup>
                            <m:sSubSupPr>
                              <m:ctrlPr>
                                <a:rPr lang="en-US" sz="1800" b="0" i="1" smtClean="0">
                                  <a:latin typeface="Cambria Math" panose="02040503050406030204" pitchFamily="18" charset="0"/>
                                  <a:ea typeface="Cambria Math" panose="02040503050406030204" pitchFamily="18" charset="0"/>
                                </a:rPr>
                              </m:ctrlPr>
                            </m:sSubSupPr>
                            <m:e>
                              <m:r>
                                <a:rPr lang="en-US" sz="1800" b="0" i="1" smtClean="0">
                                  <a:latin typeface="Cambria Math" panose="02040503050406030204" pitchFamily="18" charset="0"/>
                                  <a:ea typeface="Cambria Math" panose="02040503050406030204" pitchFamily="18" charset="0"/>
                                </a:rPr>
                                <m:t>𝐽</m:t>
                              </m:r>
                            </m:e>
                            <m:sub>
                              <m:r>
                                <a:rPr lang="en-US" sz="1800" b="0" i="1" smtClean="0">
                                  <a:latin typeface="Cambria Math" panose="02040503050406030204" pitchFamily="18" charset="0"/>
                                  <a:ea typeface="Cambria Math" panose="02040503050406030204" pitchFamily="18" charset="0"/>
                                </a:rPr>
                                <m:t>𝑘</m:t>
                              </m:r>
                            </m:sub>
                            <m:sup>
                              <m:r>
                                <a:rPr lang="en-US" sz="1800" b="0" i="1" smtClean="0">
                                  <a:latin typeface="Cambria Math" panose="02040503050406030204" pitchFamily="18" charset="0"/>
                                  <a:ea typeface="Cambria Math" panose="02040503050406030204" pitchFamily="18" charset="0"/>
                                </a:rPr>
                                <m:t>𝑖</m:t>
                              </m:r>
                            </m:sup>
                          </m:sSubSup>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𝑢</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𝜖</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𝑒</m:t>
                                  </m:r>
                                </m:e>
                                <m:sub>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sub>
                              </m:sSub>
                            </m:e>
                          </m:d>
                          <m:r>
                            <a:rPr lang="en-US" sz="1800" b="0" i="1" smtClean="0">
                              <a:latin typeface="Cambria Math" panose="02040503050406030204" pitchFamily="18" charset="0"/>
                              <a:ea typeface="Cambria Math" panose="02040503050406030204" pitchFamily="18" charset="0"/>
                            </a:rPr>
                            <m:t>−</m:t>
                          </m:r>
                          <m:sSubSup>
                            <m:sSubSupPr>
                              <m:ctrlPr>
                                <a:rPr lang="en-US" sz="1800" b="0" i="1" smtClean="0">
                                  <a:latin typeface="Cambria Math" panose="02040503050406030204" pitchFamily="18" charset="0"/>
                                  <a:ea typeface="Cambria Math" panose="02040503050406030204" pitchFamily="18" charset="0"/>
                                </a:rPr>
                              </m:ctrlPr>
                            </m:sSubSupPr>
                            <m:e>
                              <m:r>
                                <a:rPr lang="en-US" sz="1800" b="0" i="1" smtClean="0">
                                  <a:latin typeface="Cambria Math" panose="02040503050406030204" pitchFamily="18" charset="0"/>
                                  <a:ea typeface="Cambria Math" panose="02040503050406030204" pitchFamily="18" charset="0"/>
                                </a:rPr>
                                <m:t>𝐽</m:t>
                              </m:r>
                            </m:e>
                            <m:sub>
                              <m:r>
                                <a:rPr lang="en-US" sz="1800" b="0" i="1" smtClean="0">
                                  <a:latin typeface="Cambria Math" panose="02040503050406030204" pitchFamily="18" charset="0"/>
                                  <a:ea typeface="Cambria Math" panose="02040503050406030204" pitchFamily="18" charset="0"/>
                                </a:rPr>
                                <m:t>𝑘</m:t>
                              </m:r>
                            </m:sub>
                            <m:sup>
                              <m:r>
                                <a:rPr lang="en-US" sz="1800" b="0" i="1" smtClean="0">
                                  <a:latin typeface="Cambria Math" panose="02040503050406030204" pitchFamily="18" charset="0"/>
                                  <a:ea typeface="Cambria Math" panose="02040503050406030204" pitchFamily="18" charset="0"/>
                                </a:rPr>
                                <m:t>𝑖</m:t>
                              </m:r>
                            </m:sup>
                          </m:sSubSup>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𝑢</m:t>
                              </m:r>
                            </m:e>
                          </m:d>
                        </m:num>
                        <m:den>
                          <m:r>
                            <a:rPr lang="en-US" sz="1800" b="0" i="1" smtClean="0">
                              <a:latin typeface="Cambria Math" panose="02040503050406030204" pitchFamily="18" charset="0"/>
                              <a:ea typeface="Cambria Math" panose="02040503050406030204" pitchFamily="18" charset="0"/>
                            </a:rPr>
                            <m:t>𝜖</m:t>
                          </m:r>
                        </m:den>
                      </m:f>
                    </m:oMath>
                  </m:oMathPara>
                </a14:m>
                <a:endParaRPr lang="en-US" dirty="0"/>
              </a:p>
            </p:txBody>
          </p:sp>
        </mc:Choice>
        <mc:Fallback>
          <p:sp>
            <p:nvSpPr>
              <p:cNvPr id="37" name="TextBox 36">
                <a:extLst>
                  <a:ext uri="{FF2B5EF4-FFF2-40B4-BE49-F238E27FC236}">
                    <a16:creationId xmlns:a16="http://schemas.microsoft.com/office/drawing/2014/main" id="{9607A28E-AE5B-52FB-B27A-00F6B3350173}"/>
                  </a:ext>
                </a:extLst>
              </p:cNvPr>
              <p:cNvSpPr txBox="1">
                <a:spLocks noRot="1" noChangeAspect="1" noMove="1" noResize="1" noEditPoints="1" noAdjustHandles="1" noChangeArrowheads="1" noChangeShapeType="1" noTextEdit="1"/>
              </p:cNvSpPr>
              <p:nvPr/>
            </p:nvSpPr>
            <p:spPr>
              <a:xfrm>
                <a:off x="1763516" y="5004857"/>
                <a:ext cx="6097836" cy="777521"/>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90599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0AD4FD-84EB-BFD9-0140-C04A53575D7E}"/>
              </a:ext>
            </a:extLst>
          </p:cNvPr>
          <p:cNvSpPr>
            <a:spLocks noGrp="1"/>
          </p:cNvSpPr>
          <p:nvPr>
            <p:ph type="sldNum" sz="quarter" idx="12"/>
          </p:nvPr>
        </p:nvSpPr>
        <p:spPr/>
        <p:txBody>
          <a:bodyPr/>
          <a:lstStyle/>
          <a:p>
            <a:fld id="{16DBD0CC-423F-4B58-AFF5-83B6DD233671}" type="slidenum">
              <a:rPr lang="en-IL" smtClean="0"/>
              <a:t>15</a:t>
            </a:fld>
            <a:endParaRPr lang="en-IL"/>
          </a:p>
        </p:txBody>
      </p:sp>
      <p:sp>
        <p:nvSpPr>
          <p:cNvPr id="5" name="TextBox 4">
            <a:extLst>
              <a:ext uri="{FF2B5EF4-FFF2-40B4-BE49-F238E27FC236}">
                <a16:creationId xmlns:a16="http://schemas.microsoft.com/office/drawing/2014/main" id="{BA006D8E-436B-4B59-46FE-0D875AA2592F}"/>
              </a:ext>
            </a:extLst>
          </p:cNvPr>
          <p:cNvSpPr txBox="1"/>
          <p:nvPr/>
        </p:nvSpPr>
        <p:spPr>
          <a:xfrm>
            <a:off x="373780" y="470169"/>
            <a:ext cx="8500147" cy="707886"/>
          </a:xfrm>
          <a:prstGeom prst="rect">
            <a:avLst/>
          </a:prstGeom>
          <a:noFill/>
        </p:spPr>
        <p:txBody>
          <a:bodyPr wrap="none" rtlCol="1">
            <a:spAutoFit/>
          </a:bodyPr>
          <a:lstStyle/>
          <a:p>
            <a:r>
              <a:rPr lang="en-US" sz="4000" dirty="0"/>
              <a:t>Planning in the Generalized Belief Space</a:t>
            </a:r>
            <a:endParaRPr lang="he-IL" sz="4000" dirty="0"/>
          </a:p>
        </p:txBody>
      </p:sp>
      <p:grpSp>
        <p:nvGrpSpPr>
          <p:cNvPr id="18" name="Group 17">
            <a:extLst>
              <a:ext uri="{FF2B5EF4-FFF2-40B4-BE49-F238E27FC236}">
                <a16:creationId xmlns:a16="http://schemas.microsoft.com/office/drawing/2014/main" id="{7BBF7F00-591B-44B2-7253-3C1D85AD2F82}"/>
              </a:ext>
            </a:extLst>
          </p:cNvPr>
          <p:cNvGrpSpPr/>
          <p:nvPr/>
        </p:nvGrpSpPr>
        <p:grpSpPr>
          <a:xfrm>
            <a:off x="373780" y="1946332"/>
            <a:ext cx="10694129" cy="2748038"/>
            <a:chOff x="680984" y="3863267"/>
            <a:chExt cx="10694129" cy="2748038"/>
          </a:xfrm>
        </p:grpSpPr>
        <p:sp>
          <p:nvSpPr>
            <p:cNvPr id="6" name="TextBox 5">
              <a:extLst>
                <a:ext uri="{FF2B5EF4-FFF2-40B4-BE49-F238E27FC236}">
                  <a16:creationId xmlns:a16="http://schemas.microsoft.com/office/drawing/2014/main" id="{247E01C2-FCB6-F249-697D-A43FBD006567}"/>
                </a:ext>
              </a:extLst>
            </p:cNvPr>
            <p:cNvSpPr txBox="1"/>
            <p:nvPr/>
          </p:nvSpPr>
          <p:spPr>
            <a:xfrm>
              <a:off x="3417044" y="4097017"/>
              <a:ext cx="4834590" cy="2160564"/>
            </a:xfrm>
            <a:prstGeom prst="rect">
              <a:avLst/>
            </a:prstGeom>
            <a:solidFill>
              <a:schemeClr val="accent6">
                <a:lumMod val="75000"/>
              </a:schemeClr>
            </a:solidFill>
            <a:ln w="19050">
              <a:solidFill>
                <a:schemeClr val="tx1"/>
              </a:solidFill>
            </a:ln>
          </p:spPr>
          <p:txBody>
            <a:bodyPr wrap="square" rtlCol="0">
              <a:spAutoFit/>
            </a:bodyPr>
            <a:lstStyle/>
            <a:p>
              <a:endParaRPr lang="en-US" dirty="0">
                <a:solidFill>
                  <a:schemeClr val="bg1"/>
                </a:solidFill>
              </a:endParaRPr>
            </a:p>
          </p:txBody>
        </p:sp>
        <p:grpSp>
          <p:nvGrpSpPr>
            <p:cNvPr id="7" name="Group 6">
              <a:extLst>
                <a:ext uri="{FF2B5EF4-FFF2-40B4-BE49-F238E27FC236}">
                  <a16:creationId xmlns:a16="http://schemas.microsoft.com/office/drawing/2014/main" id="{6B1654E9-6A27-E8EC-8143-1B24363A65F2}"/>
                </a:ext>
              </a:extLst>
            </p:cNvPr>
            <p:cNvGrpSpPr/>
            <p:nvPr/>
          </p:nvGrpSpPr>
          <p:grpSpPr>
            <a:xfrm>
              <a:off x="680984" y="3863267"/>
              <a:ext cx="10694129" cy="2748038"/>
              <a:chOff x="1519184" y="3973437"/>
              <a:chExt cx="10694129" cy="2748038"/>
            </a:xfrm>
          </p:grpSpPr>
          <p:grpSp>
            <p:nvGrpSpPr>
              <p:cNvPr id="8" name="Group 7">
                <a:extLst>
                  <a:ext uri="{FF2B5EF4-FFF2-40B4-BE49-F238E27FC236}">
                    <a16:creationId xmlns:a16="http://schemas.microsoft.com/office/drawing/2014/main" id="{C99B8630-B88E-E24A-1892-F726E370EA17}"/>
                  </a:ext>
                </a:extLst>
              </p:cNvPr>
              <p:cNvGrpSpPr/>
              <p:nvPr/>
            </p:nvGrpSpPr>
            <p:grpSpPr>
              <a:xfrm>
                <a:off x="1519184" y="3973437"/>
                <a:ext cx="10694129" cy="2748038"/>
                <a:chOff x="1519184" y="3973437"/>
                <a:chExt cx="10694129" cy="2748038"/>
              </a:xfrm>
            </p:grpSpPr>
            <p:sp>
              <p:nvSpPr>
                <p:cNvPr id="11" name="Rectangle 10">
                  <a:extLst>
                    <a:ext uri="{FF2B5EF4-FFF2-40B4-BE49-F238E27FC236}">
                      <a16:creationId xmlns:a16="http://schemas.microsoft.com/office/drawing/2014/main" id="{F56267ED-0CDF-8245-704A-BEE40BD534E6}"/>
                    </a:ext>
                  </a:extLst>
                </p:cNvPr>
                <p:cNvSpPr/>
                <p:nvPr/>
              </p:nvSpPr>
              <p:spPr>
                <a:xfrm>
                  <a:off x="4122917" y="3973437"/>
                  <a:ext cx="5340854" cy="274803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solidFill>
                      <a:schemeClr val="tx1"/>
                    </a:solidFill>
                  </a:endParaRPr>
                </a:p>
              </p:txBody>
            </p:sp>
            <p:cxnSp>
              <p:nvCxnSpPr>
                <p:cNvPr id="12" name="Straight Arrow Connector 11">
                  <a:extLst>
                    <a:ext uri="{FF2B5EF4-FFF2-40B4-BE49-F238E27FC236}">
                      <a16:creationId xmlns:a16="http://schemas.microsoft.com/office/drawing/2014/main" id="{2808A4B5-3D1F-151D-4F18-BE6870414473}"/>
                    </a:ext>
                  </a:extLst>
                </p:cNvPr>
                <p:cNvCxnSpPr>
                  <a:cxnSpLocks/>
                </p:cNvCxnSpPr>
                <p:nvPr/>
              </p:nvCxnSpPr>
              <p:spPr>
                <a:xfrm>
                  <a:off x="2566931" y="5774109"/>
                  <a:ext cx="207812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8244A3-6D09-0482-C9A9-BA85B0A90C92}"/>
                    </a:ext>
                  </a:extLst>
                </p:cNvPr>
                <p:cNvCxnSpPr>
                  <a:cxnSpLocks/>
                  <a:stCxn id="6" idx="3"/>
                </p:cNvCxnSpPr>
                <p:nvPr/>
              </p:nvCxnSpPr>
              <p:spPr>
                <a:xfrm flipV="1">
                  <a:off x="9089834" y="5264227"/>
                  <a:ext cx="1857309" cy="2324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34D3B2B-4721-6B96-5E4B-DAE5EF8886DE}"/>
                        </a:ext>
                      </a:extLst>
                    </p:cNvPr>
                    <p:cNvSpPr txBox="1"/>
                    <p:nvPr/>
                  </p:nvSpPr>
                  <p:spPr>
                    <a:xfrm>
                      <a:off x="1519184" y="5558665"/>
                      <a:ext cx="1127745" cy="43088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𝑔𝑏</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𝑘</m:t>
                                    </m:r>
                                  </m:sub>
                                </m:sSub>
                              </m:e>
                            </m:d>
                          </m:oMath>
                        </m:oMathPara>
                      </a14:m>
                      <a:endParaRPr lang="en-US" sz="2200" dirty="0"/>
                    </a:p>
                  </p:txBody>
                </p:sp>
              </mc:Choice>
              <mc:Fallback>
                <p:sp>
                  <p:nvSpPr>
                    <p:cNvPr id="14" name="TextBox 13">
                      <a:extLst>
                        <a:ext uri="{FF2B5EF4-FFF2-40B4-BE49-F238E27FC236}">
                          <a16:creationId xmlns:a16="http://schemas.microsoft.com/office/drawing/2014/main" id="{634D3B2B-4721-6B96-5E4B-DAE5EF8886DE}"/>
                        </a:ext>
                      </a:extLst>
                    </p:cNvPr>
                    <p:cNvSpPr txBox="1">
                      <a:spLocks noRot="1" noChangeAspect="1" noMove="1" noResize="1" noEditPoints="1" noAdjustHandles="1" noChangeArrowheads="1" noChangeShapeType="1" noTextEdit="1"/>
                    </p:cNvSpPr>
                    <p:nvPr/>
                  </p:nvSpPr>
                  <p:spPr>
                    <a:xfrm>
                      <a:off x="1519184" y="5558665"/>
                      <a:ext cx="1127745" cy="430887"/>
                    </a:xfrm>
                    <a:prstGeom prst="rect">
                      <a:avLst/>
                    </a:prstGeom>
                    <a:blipFill>
                      <a:blip r:embed="rId2"/>
                      <a:stretch>
                        <a:fillRect b="-154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0A7AE86-49A8-BAE3-2D55-386BDB3F1E68}"/>
                        </a:ext>
                      </a:extLst>
                    </p:cNvPr>
                    <p:cNvSpPr txBox="1"/>
                    <p:nvPr/>
                  </p:nvSpPr>
                  <p:spPr>
                    <a:xfrm>
                      <a:off x="10939759" y="5015018"/>
                      <a:ext cx="1273554" cy="43088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𝑢</m:t>
                                </m:r>
                              </m:e>
                              <m:sub>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𝐿</m:t>
                                </m:r>
                                <m:r>
                                  <a:rPr lang="en-US" sz="2200" b="0" i="1" smtClean="0">
                                    <a:latin typeface="Cambria Math" panose="02040503050406030204" pitchFamily="18" charset="0"/>
                                  </a:rPr>
                                  <m:t>−</m:t>
                                </m:r>
                                <m:r>
                                  <a:rPr lang="en-US" sz="2200" b="0" i="1" smtClean="0">
                                    <a:latin typeface="Cambria Math" panose="02040503050406030204" pitchFamily="18" charset="0"/>
                                  </a:rPr>
                                  <m:t>1</m:t>
                                </m:r>
                              </m:sub>
                              <m:sup>
                                <m:r>
                                  <a:rPr lang="en-US" sz="2200" b="0" i="1" smtClean="0">
                                    <a:latin typeface="Cambria Math" panose="02040503050406030204" pitchFamily="18" charset="0"/>
                                  </a:rPr>
                                  <m:t>⋆</m:t>
                                </m:r>
                              </m:sup>
                            </m:sSubSup>
                          </m:oMath>
                        </m:oMathPara>
                      </a14:m>
                      <a:endParaRPr lang="en-US" sz="2200" dirty="0"/>
                    </a:p>
                  </p:txBody>
                </p:sp>
              </mc:Choice>
              <mc:Fallback>
                <p:sp>
                  <p:nvSpPr>
                    <p:cNvPr id="15" name="TextBox 14">
                      <a:extLst>
                        <a:ext uri="{FF2B5EF4-FFF2-40B4-BE49-F238E27FC236}">
                          <a16:creationId xmlns:a16="http://schemas.microsoft.com/office/drawing/2014/main" id="{B0A7AE86-49A8-BAE3-2D55-386BDB3F1E68}"/>
                        </a:ext>
                      </a:extLst>
                    </p:cNvPr>
                    <p:cNvSpPr txBox="1">
                      <a:spLocks noRot="1" noChangeAspect="1" noMove="1" noResize="1" noEditPoints="1" noAdjustHandles="1" noChangeArrowheads="1" noChangeShapeType="1" noTextEdit="1"/>
                    </p:cNvSpPr>
                    <p:nvPr/>
                  </p:nvSpPr>
                  <p:spPr>
                    <a:xfrm>
                      <a:off x="10939759" y="5015018"/>
                      <a:ext cx="1273554" cy="430887"/>
                    </a:xfrm>
                    <a:prstGeom prst="rect">
                      <a:avLst/>
                    </a:prstGeom>
                    <a:blipFill>
                      <a:blip r:embed="rId3"/>
                      <a:stretch>
                        <a:fillRect b="-4225"/>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89D3A06F-7FFC-6F97-9FC7-35B866DFAF87}"/>
                      </a:ext>
                    </a:extLst>
                  </p:cNvPr>
                  <p:cNvSpPr/>
                  <p:nvPr/>
                </p:nvSpPr>
                <p:spPr>
                  <a:xfrm>
                    <a:off x="4645054" y="5017532"/>
                    <a:ext cx="4296579" cy="12008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Inner Layer: </a:t>
                    </a:r>
                  </a:p>
                  <a:p>
                    <a:r>
                      <a:rPr lang="en-US" dirty="0"/>
                      <a:t>	Computes   </a:t>
                    </a:r>
                    <a14:m>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𝐽</m:t>
                            </m:r>
                          </m:e>
                          <m:sub>
                            <m:r>
                              <a:rPr lang="en-US" i="1">
                                <a:latin typeface="Cambria Math" panose="02040503050406030204" pitchFamily="18" charset="0"/>
                              </a:rPr>
                              <m:t>𝑘</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oMath>
                    </a14:m>
                    <a:r>
                      <a:rPr lang="en-US" dirty="0"/>
                      <a:t> given  </a:t>
                    </a:r>
                    <a14:m>
                      <m:oMath xmlns:m="http://schemas.openxmlformats.org/officeDocument/2006/math">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𝑢</m:t>
                            </m:r>
                          </m:e>
                          <m:sub>
                            <m:r>
                              <a:rPr lang="en-US" i="1">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1</m:t>
                            </m:r>
                          </m:sub>
                          <m:sup>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m:t>
                            </m:r>
                          </m:sup>
                        </m:sSubSup>
                      </m:oMath>
                    </a14:m>
                    <a:endParaRPr lang="en-US" dirty="0"/>
                  </a:p>
                </p:txBody>
              </p:sp>
            </mc:Choice>
            <mc:Fallback>
              <p:sp>
                <p:nvSpPr>
                  <p:cNvPr id="9" name="Rectangle 8">
                    <a:extLst>
                      <a:ext uri="{FF2B5EF4-FFF2-40B4-BE49-F238E27FC236}">
                        <a16:creationId xmlns:a16="http://schemas.microsoft.com/office/drawing/2014/main" id="{89D3A06F-7FFC-6F97-9FC7-35B866DFAF87}"/>
                      </a:ext>
                    </a:extLst>
                  </p:cNvPr>
                  <p:cNvSpPr>
                    <a:spLocks noRot="1" noChangeAspect="1" noMove="1" noResize="1" noEditPoints="1" noAdjustHandles="1" noChangeArrowheads="1" noChangeShapeType="1" noTextEdit="1"/>
                  </p:cNvSpPr>
                  <p:nvPr/>
                </p:nvSpPr>
                <p:spPr>
                  <a:xfrm>
                    <a:off x="4645054" y="5017532"/>
                    <a:ext cx="4296579" cy="1200839"/>
                  </a:xfrm>
                  <a:prstGeom prst="rect">
                    <a:avLst/>
                  </a:prstGeom>
                  <a:blipFill>
                    <a:blip r:embed="rId4"/>
                    <a:stretch>
                      <a:fillRect l="-9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133833-A296-DA82-834E-B6891A316BE0}"/>
                      </a:ext>
                    </a:extLst>
                  </p:cNvPr>
                  <p:cNvSpPr txBox="1"/>
                  <p:nvPr/>
                </p:nvSpPr>
                <p:spPr>
                  <a:xfrm>
                    <a:off x="4255244" y="4207187"/>
                    <a:ext cx="4206628" cy="742263"/>
                  </a:xfrm>
                  <a:prstGeom prst="rect">
                    <a:avLst/>
                  </a:prstGeom>
                  <a:noFill/>
                  <a:ln w="19050">
                    <a:noFill/>
                  </a:ln>
                </p:spPr>
                <p:txBody>
                  <a:bodyPr wrap="square" rtlCol="0">
                    <a:spAutoFit/>
                  </a:bodyPr>
                  <a:lstStyle/>
                  <a:p>
                    <a:r>
                      <a:rPr lang="en-US" dirty="0">
                        <a:solidFill>
                          <a:schemeClr val="bg1"/>
                        </a:solidFill>
                      </a:rPr>
                      <a:t>Outer Layer: </a:t>
                    </a:r>
                    <a:br>
                      <a:rPr lang="en-US" dirty="0">
                        <a:solidFill>
                          <a:schemeClr val="bg1"/>
                        </a:solidFill>
                      </a:rPr>
                    </a:br>
                    <a:r>
                      <a:rPr lang="en-US" dirty="0">
                        <a:solidFill>
                          <a:schemeClr val="bg1"/>
                        </a:solidFill>
                      </a:rPr>
                      <a:t>	Updates   </a:t>
                    </a:r>
                    <a14:m>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𝑢</m:t>
                            </m:r>
                          </m:e>
                          <m:sub>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𝐿</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m:t>
                            </m:r>
                          </m:sup>
                        </m:sSubSup>
                      </m:oMath>
                    </a14:m>
                    <a:r>
                      <a:rPr lang="en-US" dirty="0">
                        <a:solidFill>
                          <a:schemeClr val="bg1"/>
                        </a:solidFill>
                      </a:rPr>
                      <a:t> given </a:t>
                    </a:r>
                    <a14:m>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𝐽</m:t>
                            </m:r>
                          </m:e>
                          <m:sub>
                            <m:r>
                              <a:rPr lang="en-US" b="0" i="1" smtClean="0">
                                <a:solidFill>
                                  <a:schemeClr val="bg1"/>
                                </a:solidFill>
                                <a:latin typeface="Cambria Math" panose="02040503050406030204" pitchFamily="18" charset="0"/>
                              </a:rPr>
                              <m:t>𝑘</m:t>
                            </m:r>
                          </m:sub>
                          <m: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m:t>
                            </m:r>
                          </m:sup>
                        </m:sSubSup>
                      </m:oMath>
                    </a14:m>
                    <a:endParaRPr lang="en-US" dirty="0">
                      <a:solidFill>
                        <a:schemeClr val="bg1"/>
                      </a:solidFill>
                    </a:endParaRPr>
                  </a:p>
                </p:txBody>
              </p:sp>
            </mc:Choice>
            <mc:Fallback>
              <p:sp>
                <p:nvSpPr>
                  <p:cNvPr id="10" name="TextBox 9">
                    <a:extLst>
                      <a:ext uri="{FF2B5EF4-FFF2-40B4-BE49-F238E27FC236}">
                        <a16:creationId xmlns:a16="http://schemas.microsoft.com/office/drawing/2014/main" id="{18133833-A296-DA82-834E-B6891A316BE0}"/>
                      </a:ext>
                    </a:extLst>
                  </p:cNvPr>
                  <p:cNvSpPr txBox="1">
                    <a:spLocks noRot="1" noChangeAspect="1" noMove="1" noResize="1" noEditPoints="1" noAdjustHandles="1" noChangeArrowheads="1" noChangeShapeType="1" noTextEdit="1"/>
                  </p:cNvSpPr>
                  <p:nvPr/>
                </p:nvSpPr>
                <p:spPr>
                  <a:xfrm>
                    <a:off x="4255244" y="4207187"/>
                    <a:ext cx="4206628" cy="742263"/>
                  </a:xfrm>
                  <a:prstGeom prst="rect">
                    <a:avLst/>
                  </a:prstGeom>
                  <a:blipFill>
                    <a:blip r:embed="rId5"/>
                    <a:stretch>
                      <a:fillRect l="-1159" t="-4959" b="-8264"/>
                    </a:stretch>
                  </a:blipFill>
                  <a:ln w="19050">
                    <a:noFill/>
                  </a:ln>
                </p:spPr>
                <p:txBody>
                  <a:bodyPr/>
                  <a:lstStyle/>
                  <a:p>
                    <a:r>
                      <a:rPr lang="en-US">
                        <a:noFill/>
                      </a:rPr>
                      <a:t> </a:t>
                    </a:r>
                  </a:p>
                </p:txBody>
              </p:sp>
            </mc:Fallback>
          </mc:AlternateContent>
        </p:grpSp>
      </p:grpSp>
    </p:spTree>
    <p:extLst>
      <p:ext uri="{BB962C8B-B14F-4D97-AF65-F5344CB8AC3E}">
        <p14:creationId xmlns:p14="http://schemas.microsoft.com/office/powerpoint/2010/main" val="2444494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C5DD9-E08C-9E8D-7A8D-7529F98163D6}"/>
              </a:ext>
            </a:extLst>
          </p:cNvPr>
          <p:cNvSpPr>
            <a:spLocks noGrp="1"/>
          </p:cNvSpPr>
          <p:nvPr>
            <p:ph type="sldNum" sz="quarter" idx="12"/>
          </p:nvPr>
        </p:nvSpPr>
        <p:spPr/>
        <p:txBody>
          <a:bodyPr/>
          <a:lstStyle/>
          <a:p>
            <a:fld id="{16DBD0CC-423F-4B58-AFF5-83B6DD233671}" type="slidenum">
              <a:rPr lang="en-IL" smtClean="0"/>
              <a:t>16</a:t>
            </a:fld>
            <a:endParaRPr lang="en-IL"/>
          </a:p>
        </p:txBody>
      </p:sp>
      <p:pic>
        <p:nvPicPr>
          <p:cNvPr id="6" name="Picture 5">
            <a:extLst>
              <a:ext uri="{FF2B5EF4-FFF2-40B4-BE49-F238E27FC236}">
                <a16:creationId xmlns:a16="http://schemas.microsoft.com/office/drawing/2014/main" id="{DAD140C9-D1F1-3819-2455-375E99DCEB20}"/>
              </a:ext>
            </a:extLst>
          </p:cNvPr>
          <p:cNvPicPr>
            <a:picLocks noChangeAspect="1"/>
          </p:cNvPicPr>
          <p:nvPr/>
        </p:nvPicPr>
        <p:blipFill>
          <a:blip r:embed="rId2"/>
          <a:stretch>
            <a:fillRect/>
          </a:stretch>
        </p:blipFill>
        <p:spPr>
          <a:xfrm>
            <a:off x="1527401" y="125413"/>
            <a:ext cx="9420225" cy="4619625"/>
          </a:xfrm>
          <a:prstGeom prst="rect">
            <a:avLst/>
          </a:prstGeom>
        </p:spPr>
      </p:pic>
      <p:pic>
        <p:nvPicPr>
          <p:cNvPr id="8" name="Picture 7">
            <a:extLst>
              <a:ext uri="{FF2B5EF4-FFF2-40B4-BE49-F238E27FC236}">
                <a16:creationId xmlns:a16="http://schemas.microsoft.com/office/drawing/2014/main" id="{AA9D8F9C-3A34-D6C8-F404-D817A7A9033B}"/>
              </a:ext>
            </a:extLst>
          </p:cNvPr>
          <p:cNvPicPr>
            <a:picLocks noChangeAspect="1"/>
          </p:cNvPicPr>
          <p:nvPr/>
        </p:nvPicPr>
        <p:blipFill>
          <a:blip r:embed="rId3"/>
          <a:stretch>
            <a:fillRect/>
          </a:stretch>
        </p:blipFill>
        <p:spPr>
          <a:xfrm>
            <a:off x="3689575" y="4929187"/>
            <a:ext cx="4467225" cy="838200"/>
          </a:xfrm>
          <a:prstGeom prst="rect">
            <a:avLst/>
          </a:prstGeom>
        </p:spPr>
      </p:pic>
      <p:pic>
        <p:nvPicPr>
          <p:cNvPr id="9" name="Picture 8">
            <a:extLst>
              <a:ext uri="{FF2B5EF4-FFF2-40B4-BE49-F238E27FC236}">
                <a16:creationId xmlns:a16="http://schemas.microsoft.com/office/drawing/2014/main" id="{DD23F7BA-DB90-CE7F-A938-2669268EEFCD}"/>
              </a:ext>
            </a:extLst>
          </p:cNvPr>
          <p:cNvPicPr>
            <a:picLocks noChangeAspect="1"/>
          </p:cNvPicPr>
          <p:nvPr/>
        </p:nvPicPr>
        <p:blipFill>
          <a:blip r:embed="rId4"/>
          <a:stretch>
            <a:fillRect/>
          </a:stretch>
        </p:blipFill>
        <p:spPr>
          <a:xfrm>
            <a:off x="3775300" y="5951536"/>
            <a:ext cx="4381500" cy="752475"/>
          </a:xfrm>
          <a:prstGeom prst="rect">
            <a:avLst/>
          </a:prstGeom>
        </p:spPr>
      </p:pic>
      <p:sp>
        <p:nvSpPr>
          <p:cNvPr id="5" name="Rectangle 4">
            <a:extLst>
              <a:ext uri="{FF2B5EF4-FFF2-40B4-BE49-F238E27FC236}">
                <a16:creationId xmlns:a16="http://schemas.microsoft.com/office/drawing/2014/main" id="{5292B514-25F0-54EC-4BB1-3164306B1022}"/>
              </a:ext>
            </a:extLst>
          </p:cNvPr>
          <p:cNvSpPr/>
          <p:nvPr/>
        </p:nvSpPr>
        <p:spPr>
          <a:xfrm>
            <a:off x="2831335" y="402501"/>
            <a:ext cx="6645174" cy="39711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highlight>
                <a:srgbClr val="000000"/>
              </a:highlight>
            </a:endParaRPr>
          </a:p>
        </p:txBody>
      </p:sp>
    </p:spTree>
    <p:extLst>
      <p:ext uri="{BB962C8B-B14F-4D97-AF65-F5344CB8AC3E}">
        <p14:creationId xmlns:p14="http://schemas.microsoft.com/office/powerpoint/2010/main" val="1149138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8E4BAD-2C84-3F7E-9871-5B62D45C7629}"/>
              </a:ext>
            </a:extLst>
          </p:cNvPr>
          <p:cNvSpPr>
            <a:spLocks noGrp="1"/>
          </p:cNvSpPr>
          <p:nvPr>
            <p:ph type="sldNum" sz="quarter" idx="12"/>
          </p:nvPr>
        </p:nvSpPr>
        <p:spPr/>
        <p:txBody>
          <a:bodyPr/>
          <a:lstStyle/>
          <a:p>
            <a:fld id="{16DBD0CC-423F-4B58-AFF5-83B6DD233671}" type="slidenum">
              <a:rPr lang="en-IL" smtClean="0"/>
              <a:t>17</a:t>
            </a:fld>
            <a:endParaRPr lang="en-IL"/>
          </a:p>
        </p:txBody>
      </p:sp>
      <p:pic>
        <p:nvPicPr>
          <p:cNvPr id="6" name="Picture 5">
            <a:extLst>
              <a:ext uri="{FF2B5EF4-FFF2-40B4-BE49-F238E27FC236}">
                <a16:creationId xmlns:a16="http://schemas.microsoft.com/office/drawing/2014/main" id="{3E15B96D-21C3-32EE-7F25-A70D1D34D01D}"/>
              </a:ext>
            </a:extLst>
          </p:cNvPr>
          <p:cNvPicPr>
            <a:picLocks noChangeAspect="1"/>
          </p:cNvPicPr>
          <p:nvPr/>
        </p:nvPicPr>
        <p:blipFill>
          <a:blip r:embed="rId2"/>
          <a:stretch>
            <a:fillRect/>
          </a:stretch>
        </p:blipFill>
        <p:spPr>
          <a:xfrm>
            <a:off x="1257300" y="990600"/>
            <a:ext cx="8724900" cy="2438400"/>
          </a:xfrm>
          <a:prstGeom prst="rect">
            <a:avLst/>
          </a:prstGeom>
        </p:spPr>
      </p:pic>
      <p:pic>
        <p:nvPicPr>
          <p:cNvPr id="8" name="Picture 7">
            <a:extLst>
              <a:ext uri="{FF2B5EF4-FFF2-40B4-BE49-F238E27FC236}">
                <a16:creationId xmlns:a16="http://schemas.microsoft.com/office/drawing/2014/main" id="{8A4399E5-FC8B-4102-298F-EF33FD976866}"/>
              </a:ext>
            </a:extLst>
          </p:cNvPr>
          <p:cNvPicPr>
            <a:picLocks noChangeAspect="1"/>
          </p:cNvPicPr>
          <p:nvPr/>
        </p:nvPicPr>
        <p:blipFill>
          <a:blip r:embed="rId3"/>
          <a:stretch>
            <a:fillRect/>
          </a:stretch>
        </p:blipFill>
        <p:spPr>
          <a:xfrm>
            <a:off x="2119312" y="4040640"/>
            <a:ext cx="7953375" cy="1019175"/>
          </a:xfrm>
          <a:prstGeom prst="rect">
            <a:avLst/>
          </a:prstGeom>
        </p:spPr>
      </p:pic>
      <p:pic>
        <p:nvPicPr>
          <p:cNvPr id="10" name="Picture 9">
            <a:extLst>
              <a:ext uri="{FF2B5EF4-FFF2-40B4-BE49-F238E27FC236}">
                <a16:creationId xmlns:a16="http://schemas.microsoft.com/office/drawing/2014/main" id="{867173D8-1F05-9F15-7C1E-BD0AFB365917}"/>
              </a:ext>
            </a:extLst>
          </p:cNvPr>
          <p:cNvPicPr>
            <a:picLocks noChangeAspect="1"/>
          </p:cNvPicPr>
          <p:nvPr/>
        </p:nvPicPr>
        <p:blipFill>
          <a:blip r:embed="rId4"/>
          <a:stretch>
            <a:fillRect/>
          </a:stretch>
        </p:blipFill>
        <p:spPr>
          <a:xfrm>
            <a:off x="1695449" y="5265170"/>
            <a:ext cx="8801100" cy="885825"/>
          </a:xfrm>
          <a:prstGeom prst="rect">
            <a:avLst/>
          </a:prstGeom>
        </p:spPr>
      </p:pic>
    </p:spTree>
    <p:extLst>
      <p:ext uri="{BB962C8B-B14F-4D97-AF65-F5344CB8AC3E}">
        <p14:creationId xmlns:p14="http://schemas.microsoft.com/office/powerpoint/2010/main" val="1835057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C5DD9-E08C-9E8D-7A8D-7529F98163D6}"/>
              </a:ext>
            </a:extLst>
          </p:cNvPr>
          <p:cNvSpPr>
            <a:spLocks noGrp="1"/>
          </p:cNvSpPr>
          <p:nvPr>
            <p:ph type="sldNum" sz="quarter" idx="12"/>
          </p:nvPr>
        </p:nvSpPr>
        <p:spPr/>
        <p:txBody>
          <a:bodyPr/>
          <a:lstStyle/>
          <a:p>
            <a:fld id="{16DBD0CC-423F-4B58-AFF5-83B6DD233671}" type="slidenum">
              <a:rPr lang="en-IL" smtClean="0"/>
              <a:t>18</a:t>
            </a:fld>
            <a:endParaRPr lang="en-IL"/>
          </a:p>
        </p:txBody>
      </p:sp>
      <p:pic>
        <p:nvPicPr>
          <p:cNvPr id="6" name="Picture 5">
            <a:extLst>
              <a:ext uri="{FF2B5EF4-FFF2-40B4-BE49-F238E27FC236}">
                <a16:creationId xmlns:a16="http://schemas.microsoft.com/office/drawing/2014/main" id="{DAD140C9-D1F1-3819-2455-375E99DCEB20}"/>
              </a:ext>
            </a:extLst>
          </p:cNvPr>
          <p:cNvPicPr>
            <a:picLocks noChangeAspect="1"/>
          </p:cNvPicPr>
          <p:nvPr/>
        </p:nvPicPr>
        <p:blipFill>
          <a:blip r:embed="rId2"/>
          <a:stretch>
            <a:fillRect/>
          </a:stretch>
        </p:blipFill>
        <p:spPr>
          <a:xfrm>
            <a:off x="1527401" y="125413"/>
            <a:ext cx="9420225" cy="4619625"/>
          </a:xfrm>
          <a:prstGeom prst="rect">
            <a:avLst/>
          </a:prstGeom>
        </p:spPr>
      </p:pic>
      <p:pic>
        <p:nvPicPr>
          <p:cNvPr id="8" name="Picture 7">
            <a:extLst>
              <a:ext uri="{FF2B5EF4-FFF2-40B4-BE49-F238E27FC236}">
                <a16:creationId xmlns:a16="http://schemas.microsoft.com/office/drawing/2014/main" id="{AA9D8F9C-3A34-D6C8-F404-D817A7A9033B}"/>
              </a:ext>
            </a:extLst>
          </p:cNvPr>
          <p:cNvPicPr>
            <a:picLocks noChangeAspect="1"/>
          </p:cNvPicPr>
          <p:nvPr/>
        </p:nvPicPr>
        <p:blipFill>
          <a:blip r:embed="rId3"/>
          <a:stretch>
            <a:fillRect/>
          </a:stretch>
        </p:blipFill>
        <p:spPr>
          <a:xfrm>
            <a:off x="3689575" y="4929187"/>
            <a:ext cx="4467225" cy="838200"/>
          </a:xfrm>
          <a:prstGeom prst="rect">
            <a:avLst/>
          </a:prstGeom>
        </p:spPr>
      </p:pic>
      <p:pic>
        <p:nvPicPr>
          <p:cNvPr id="9" name="Picture 8">
            <a:extLst>
              <a:ext uri="{FF2B5EF4-FFF2-40B4-BE49-F238E27FC236}">
                <a16:creationId xmlns:a16="http://schemas.microsoft.com/office/drawing/2014/main" id="{DD23F7BA-DB90-CE7F-A938-2669268EEFCD}"/>
              </a:ext>
            </a:extLst>
          </p:cNvPr>
          <p:cNvPicPr>
            <a:picLocks noChangeAspect="1"/>
          </p:cNvPicPr>
          <p:nvPr/>
        </p:nvPicPr>
        <p:blipFill>
          <a:blip r:embed="rId4"/>
          <a:stretch>
            <a:fillRect/>
          </a:stretch>
        </p:blipFill>
        <p:spPr>
          <a:xfrm>
            <a:off x="3775300" y="5951536"/>
            <a:ext cx="4381500" cy="752475"/>
          </a:xfrm>
          <a:prstGeom prst="rect">
            <a:avLst/>
          </a:prstGeom>
        </p:spPr>
      </p:pic>
    </p:spTree>
    <p:extLst>
      <p:ext uri="{BB962C8B-B14F-4D97-AF65-F5344CB8AC3E}">
        <p14:creationId xmlns:p14="http://schemas.microsoft.com/office/powerpoint/2010/main" val="2880163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08805-F705-98DE-0500-E002FD2B085B}"/>
              </a:ext>
            </a:extLst>
          </p:cNvPr>
          <p:cNvSpPr>
            <a:spLocks noGrp="1"/>
          </p:cNvSpPr>
          <p:nvPr>
            <p:ph type="title"/>
          </p:nvPr>
        </p:nvSpPr>
        <p:spPr/>
        <p:txBody>
          <a:bodyPr/>
          <a:lstStyle/>
          <a:p>
            <a:pPr algn="ctr"/>
            <a:r>
              <a:rPr lang="en-US" b="1" u="sng" dirty="0"/>
              <a:t>Planning in the GBS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2A5E41-55B3-3A4E-984B-E8B457142952}"/>
                  </a:ext>
                </a:extLst>
              </p:cNvPr>
              <p:cNvSpPr>
                <a:spLocks noGrp="1"/>
              </p:cNvSpPr>
              <p:nvPr>
                <p:ph idx="1"/>
              </p:nvPr>
            </p:nvSpPr>
            <p:spPr>
              <a:xfrm>
                <a:off x="270445" y="1810132"/>
                <a:ext cx="10986554" cy="4546218"/>
              </a:xfrm>
            </p:spPr>
            <p:txBody>
              <a:bodyPr>
                <a:normAutofit fontScale="92500"/>
              </a:bodyPr>
              <a:lstStyle/>
              <a:p>
                <a:pPr algn="l"/>
                <a:r>
                  <a:rPr lang="en-US" b="0" i="0" u="none" strike="noStrike" baseline="0" dirty="0">
                    <a:latin typeface="SFRM1000"/>
                  </a:rPr>
                  <a:t>At planning time </a:t>
                </a:r>
                <a14:m>
                  <m:oMath xmlns:m="http://schemas.openxmlformats.org/officeDocument/2006/math">
                    <m:sSub>
                      <m:sSubPr>
                        <m:ctrlPr>
                          <a:rPr lang="en-US" b="0" i="1" u="none" strike="noStrike" baseline="0" smtClean="0">
                            <a:latin typeface="Cambria Math" panose="02040503050406030204" pitchFamily="18" charset="0"/>
                          </a:rPr>
                        </m:ctrlPr>
                      </m:sSubPr>
                      <m:e>
                        <m:r>
                          <a:rPr lang="en-US" b="0" i="1" u="none" strike="noStrike" baseline="0" smtClean="0">
                            <a:latin typeface="Cambria Math" panose="02040503050406030204" pitchFamily="18" charset="0"/>
                          </a:rPr>
                          <m:t>𝑡</m:t>
                        </m:r>
                      </m:e>
                      <m:sub>
                        <m:r>
                          <a:rPr lang="en-US" b="0" i="1" u="none" strike="noStrike" baseline="0" smtClean="0">
                            <a:latin typeface="Cambria Math" panose="02040503050406030204" pitchFamily="18" charset="0"/>
                          </a:rPr>
                          <m:t>𝑘</m:t>
                        </m:r>
                      </m:sub>
                    </m:sSub>
                  </m:oMath>
                </a14:m>
                <a:r>
                  <a:rPr lang="en-US" b="0" i="0" u="none" strike="noStrike" baseline="0" dirty="0">
                    <a:latin typeface="SFRM1000"/>
                  </a:rPr>
                  <a:t>, the</a:t>
                </a:r>
                <a:r>
                  <a:rPr lang="en-US" b="0" i="0" u="none" strike="noStrike" dirty="0">
                    <a:latin typeface="SFRM1000"/>
                  </a:rPr>
                  <a:t> optimal control minimizes an objective</a:t>
                </a:r>
              </a:p>
              <a:p>
                <a:pPr marL="0" indent="0" algn="l">
                  <a:buNone/>
                </a:pPr>
                <a:r>
                  <a:rPr lang="en-US" b="0" i="0" u="none" strike="noStrike" dirty="0">
                    <a:latin typeface="SFRM1000"/>
                  </a:rPr>
                  <a:t>   </a:t>
                </a:r>
                <a14:m>
                  <m:oMath xmlns:m="http://schemas.openxmlformats.org/officeDocument/2006/math">
                    <m:sSub>
                      <m:sSubPr>
                        <m:ctrlPr>
                          <a:rPr lang="en-US" b="0" i="1" u="none" strike="noStrike" smtClean="0">
                            <a:latin typeface="Cambria Math" panose="02040503050406030204" pitchFamily="18" charset="0"/>
                          </a:rPr>
                        </m:ctrlPr>
                      </m:sSubPr>
                      <m:e>
                        <m:r>
                          <a:rPr lang="en-US" b="0" i="1" u="none" strike="noStrike" smtClean="0">
                            <a:latin typeface="Cambria Math" panose="02040503050406030204" pitchFamily="18" charset="0"/>
                          </a:rPr>
                          <m:t>𝐽</m:t>
                        </m:r>
                      </m:e>
                      <m:sub>
                        <m:r>
                          <a:rPr lang="en-US" b="0" i="1" u="none" strike="noStrike" smtClean="0">
                            <a:latin typeface="Cambria Math" panose="02040503050406030204" pitchFamily="18" charset="0"/>
                          </a:rPr>
                          <m:t>𝑘</m:t>
                        </m:r>
                      </m:sub>
                    </m:sSub>
                    <m:r>
                      <a:rPr lang="en-US" b="0" i="1" u="none" strike="noStrike" smtClean="0">
                        <a:latin typeface="Cambria Math" panose="02040503050406030204" pitchFamily="18" charset="0"/>
                      </a:rPr>
                      <m:t>(</m:t>
                    </m:r>
                    <m:sSub>
                      <m:sSubPr>
                        <m:ctrlPr>
                          <a:rPr lang="en-US" b="0" i="1" u="none" strike="noStrike" smtClean="0">
                            <a:latin typeface="Cambria Math" panose="02040503050406030204" pitchFamily="18" charset="0"/>
                          </a:rPr>
                        </m:ctrlPr>
                      </m:sSubPr>
                      <m:e>
                        <m:r>
                          <a:rPr lang="en-US" b="0" i="1" u="none" strike="noStrike" smtClean="0">
                            <a:latin typeface="Cambria Math" panose="02040503050406030204" pitchFamily="18" charset="0"/>
                          </a:rPr>
                          <m:t>𝑢</m:t>
                        </m:r>
                      </m:e>
                      <m:sub>
                        <m:r>
                          <a:rPr lang="en-US" b="0" i="1" u="none" strike="noStrike" smtClean="0">
                            <a:latin typeface="Cambria Math" panose="02040503050406030204" pitchFamily="18" charset="0"/>
                          </a:rPr>
                          <m:t>𝑘</m:t>
                        </m:r>
                        <m:r>
                          <a:rPr lang="en-US" b="0" i="1" u="none" strike="noStrike" smtClean="0">
                            <a:latin typeface="Cambria Math" panose="02040503050406030204" pitchFamily="18" charset="0"/>
                          </a:rPr>
                          <m:t>:</m:t>
                        </m:r>
                        <m:r>
                          <a:rPr lang="en-US" b="0" i="1" u="none" strike="noStrike" smtClean="0">
                            <a:latin typeface="Cambria Math" panose="02040503050406030204" pitchFamily="18" charset="0"/>
                          </a:rPr>
                          <m:t>𝑘</m:t>
                        </m:r>
                        <m:r>
                          <a:rPr lang="en-US" b="0" i="1" u="none" strike="noStrike" smtClean="0">
                            <a:latin typeface="Cambria Math" panose="02040503050406030204" pitchFamily="18" charset="0"/>
                          </a:rPr>
                          <m:t>+</m:t>
                        </m:r>
                        <m:r>
                          <a:rPr lang="en-US" b="0" i="1" u="none" strike="noStrike" smtClean="0">
                            <a:latin typeface="Cambria Math" panose="02040503050406030204" pitchFamily="18" charset="0"/>
                          </a:rPr>
                          <m:t>𝐿</m:t>
                        </m:r>
                        <m:r>
                          <a:rPr lang="en-US" b="0" i="1" u="none" strike="noStrike" smtClean="0">
                            <a:latin typeface="Cambria Math" panose="02040503050406030204" pitchFamily="18" charset="0"/>
                          </a:rPr>
                          <m:t>−</m:t>
                        </m:r>
                        <m:r>
                          <a:rPr lang="en-US" b="0" i="1" u="none" strike="noStrike" smtClean="0">
                            <a:latin typeface="Cambria Math" panose="02040503050406030204" pitchFamily="18" charset="0"/>
                          </a:rPr>
                          <m:t>1</m:t>
                        </m:r>
                      </m:sub>
                    </m:sSub>
                  </m:oMath>
                </a14:m>
                <a:r>
                  <a:rPr lang="en-US" b="0" i="0" u="none" strike="noStrike" baseline="0" dirty="0">
                    <a:latin typeface="SFRM1000"/>
                  </a:rPr>
                  <a:t>) for </a:t>
                </a:r>
                <a14:m>
                  <m:oMath xmlns:m="http://schemas.openxmlformats.org/officeDocument/2006/math">
                    <m:r>
                      <a:rPr lang="en-US" b="0" i="1" u="none" strike="noStrike" baseline="0" smtClean="0">
                        <a:latin typeface="Cambria Math" panose="02040503050406030204" pitchFamily="18" charset="0"/>
                      </a:rPr>
                      <m:t>𝐿</m:t>
                    </m:r>
                  </m:oMath>
                </a14:m>
                <a:r>
                  <a:rPr lang="en-US" b="0" i="0" u="none" strike="noStrike" baseline="0" dirty="0">
                    <a:latin typeface="SFRM1000"/>
                  </a:rPr>
                  <a:t> look</a:t>
                </a:r>
                <a:r>
                  <a:rPr lang="en-US" b="0" i="0" u="none" strike="noStrike" dirty="0">
                    <a:latin typeface="SFRM1000"/>
                  </a:rPr>
                  <a:t> ahead steps:</a:t>
                </a:r>
                <a:endParaRPr lang="en-US" b="0" i="0" u="none" strike="noStrike" baseline="0" dirty="0">
                  <a:latin typeface="SFRM1000"/>
                </a:endParaRPr>
              </a:p>
              <a:p>
                <a:pPr marL="0" indent="0" algn="l">
                  <a:buNone/>
                </a:pPr>
                <a:endParaRPr lang="en-US" dirty="0">
                  <a:latin typeface="SFRM1000"/>
                </a:endParaRPr>
              </a:p>
              <a:p>
                <a:pPr marL="0" indent="0" algn="l">
                  <a:buNone/>
                </a:pPr>
                <a:endParaRPr lang="en-US" sz="2200" dirty="0">
                  <a:latin typeface="SFRM1000"/>
                  <a:ea typeface="Cambria Math" panose="02040503050406030204" pitchFamily="18" charset="0"/>
                </a:endParaRPr>
              </a:p>
              <a:p>
                <a:pPr marL="0" indent="0" algn="l">
                  <a:buNone/>
                </a:pPr>
                <a:endParaRPr lang="en-US" sz="2200" dirty="0">
                  <a:latin typeface="SFRM1000"/>
                  <a:ea typeface="Cambria Math" panose="02040503050406030204" pitchFamily="18" charset="0"/>
                </a:endParaRPr>
              </a:p>
              <a:p>
                <a:pPr marL="457200" lvl="1" indent="0">
                  <a:buNone/>
                </a:pPr>
                <a:r>
                  <a:rPr lang="en-US" sz="2600" dirty="0">
                    <a:latin typeface="SFRM1000"/>
                    <a:ea typeface="Cambria Math" panose="02040503050406030204" pitchFamily="18" charset="0"/>
                  </a:rPr>
                  <a:t>reminder: </a:t>
                </a:r>
              </a:p>
              <a:p>
                <a:pPr marL="0" indent="0" algn="l">
                  <a:buNone/>
                </a:pPr>
                <a:endParaRPr lang="en-US" sz="2200" dirty="0">
                  <a:latin typeface="SFRM1000"/>
                  <a:ea typeface="Cambria Math" panose="02040503050406030204" pitchFamily="18" charset="0"/>
                </a:endParaRPr>
              </a:p>
              <a:p>
                <a:pPr marL="0" indent="0" algn="l">
                  <a:buNone/>
                </a:pPr>
                <a:endParaRPr lang="en-US" sz="2200" dirty="0">
                  <a:latin typeface="SFRM1000"/>
                  <a:ea typeface="Cambria Math" panose="02040503050406030204" pitchFamily="18" charset="0"/>
                </a:endParaRPr>
              </a:p>
              <a:p>
                <a:pPr lvl="1"/>
                <a:r>
                  <a:rPr lang="en-US" dirty="0">
                    <a:latin typeface="SFRM1000"/>
                    <a:ea typeface="Cambria Math" panose="02040503050406030204" pitchFamily="18" charset="0"/>
                  </a:rPr>
                  <a:t>The objective involves </a:t>
                </a:r>
                <a14:m>
                  <m:oMath xmlns:m="http://schemas.openxmlformats.org/officeDocument/2006/math">
                    <m:r>
                      <a:rPr lang="en-US" b="0" i="1" smtClean="0">
                        <a:latin typeface="Cambria Math" panose="02040503050406030204" pitchFamily="18" charset="0"/>
                        <a:ea typeface="Cambria Math" panose="02040503050406030204" pitchFamily="18" charset="0"/>
                      </a:rPr>
                      <m:t>𝐿</m:t>
                    </m:r>
                    <m:r>
                      <a:rPr lang="en-US" b="0" i="0" smtClean="0">
                        <a:latin typeface="Cambria Math" panose="02040503050406030204" pitchFamily="18" charset="0"/>
                        <a:ea typeface="Cambria Math" panose="02040503050406030204" pitchFamily="18" charset="0"/>
                      </a:rPr>
                      <m:t> </m:t>
                    </m:r>
                  </m:oMath>
                </a14:m>
                <a:r>
                  <a:rPr lang="en-US" dirty="0">
                    <a:latin typeface="SFRM1000"/>
                    <a:ea typeface="Cambria Math" panose="02040503050406030204" pitchFamily="18" charset="0"/>
                  </a:rPr>
                  <a:t>immediate cost functions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𝑙</m:t>
                        </m:r>
                      </m:sub>
                    </m:sSub>
                  </m:oMath>
                </a14:m>
                <a:r>
                  <a:rPr lang="en-US" dirty="0">
                    <a:latin typeface="SFRM1000"/>
                    <a:ea typeface="Cambria Math" panose="02040503050406030204" pitchFamily="18" charset="0"/>
                  </a:rPr>
                  <a:t>, one for each look-ahead step.</a:t>
                </a:r>
              </a:p>
              <a:p>
                <a:pPr lvl="1"/>
                <a:r>
                  <a:rPr lang="en-US" dirty="0">
                    <a:latin typeface="SFRM1000"/>
                    <a:ea typeface="Cambria Math" panose="02040503050406030204" pitchFamily="18" charset="0"/>
                  </a:rPr>
                  <a:t>The subscript </a:t>
                </a:r>
                <a14:m>
                  <m:oMath xmlns:m="http://schemas.openxmlformats.org/officeDocument/2006/math">
                    <m:r>
                      <a:rPr lang="en-US" b="0" i="1" smtClean="0">
                        <a:latin typeface="Cambria Math" panose="02040503050406030204" pitchFamily="18" charset="0"/>
                        <a:ea typeface="Cambria Math" panose="02040503050406030204" pitchFamily="18" charset="0"/>
                      </a:rPr>
                      <m:t>𝑘</m:t>
                    </m:r>
                  </m:oMath>
                </a14:m>
                <a:r>
                  <a:rPr lang="en-US" dirty="0">
                    <a:latin typeface="SFRM1000"/>
                    <a:ea typeface="Cambria Math" panose="02040503050406030204" pitchFamily="18" charset="0"/>
                  </a:rPr>
                  <a:t> in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𝐽</m:t>
                        </m:r>
                      </m:e>
                      <m:sub>
                        <m:r>
                          <a:rPr lang="en-US" b="0" i="1" smtClean="0">
                            <a:latin typeface="Cambria Math" panose="02040503050406030204" pitchFamily="18" charset="0"/>
                            <a:ea typeface="Cambria Math" panose="02040503050406030204" pitchFamily="18" charset="0"/>
                          </a:rPr>
                          <m:t>𝑘</m:t>
                        </m:r>
                      </m:sub>
                    </m:sSub>
                  </m:oMath>
                </a14:m>
                <a:r>
                  <a:rPr lang="en-US" dirty="0">
                    <a:latin typeface="SFRM1000"/>
                    <a:ea typeface="Cambria Math" panose="02040503050406030204" pitchFamily="18" charset="0"/>
                  </a:rPr>
                  <a:t> to remark that the objective function depends on the generalized belief </a:t>
                </a:r>
                <a14:m>
                  <m:oMath xmlns:m="http://schemas.openxmlformats.org/officeDocument/2006/math">
                    <m:r>
                      <a:rPr lang="en-US" b="0" i="1" smtClean="0">
                        <a:latin typeface="Cambria Math" panose="02040503050406030204" pitchFamily="18" charset="0"/>
                        <a:ea typeface="Cambria Math" panose="02040503050406030204" pitchFamily="18" charset="0"/>
                      </a:rPr>
                      <m:t>𝑔𝑏</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oMath>
                </a14:m>
                <a:r>
                  <a:rPr lang="en-US" dirty="0">
                    <a:latin typeface="SFRM1000"/>
                    <a:ea typeface="Cambria Math" panose="02040503050406030204" pitchFamily="18" charset="0"/>
                  </a:rPr>
                  <a:t> at planning time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oMath>
                </a14:m>
                <a:endParaRPr lang="en-US" dirty="0">
                  <a:latin typeface="SFRM100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762A5E41-55B3-3A4E-984B-E8B457142952}"/>
                  </a:ext>
                </a:extLst>
              </p:cNvPr>
              <p:cNvSpPr>
                <a:spLocks noGrp="1" noRot="1" noChangeAspect="1" noMove="1" noResize="1" noEditPoints="1" noAdjustHandles="1" noChangeArrowheads="1" noChangeShapeType="1" noTextEdit="1"/>
              </p:cNvSpPr>
              <p:nvPr>
                <p:ph idx="1"/>
              </p:nvPr>
            </p:nvSpPr>
            <p:spPr>
              <a:xfrm>
                <a:off x="270445" y="1810132"/>
                <a:ext cx="10986554" cy="4546218"/>
              </a:xfrm>
              <a:blipFill>
                <a:blip r:embed="rId3"/>
                <a:stretch>
                  <a:fillRect l="-832" t="-2011" b="-402"/>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8ADD4313-FF8A-78CC-99DD-869D60CA4FB7}"/>
              </a:ext>
            </a:extLst>
          </p:cNvPr>
          <p:cNvSpPr>
            <a:spLocks noGrp="1"/>
          </p:cNvSpPr>
          <p:nvPr>
            <p:ph type="sldNum" sz="quarter" idx="12"/>
          </p:nvPr>
        </p:nvSpPr>
        <p:spPr/>
        <p:txBody>
          <a:bodyPr/>
          <a:lstStyle/>
          <a:p>
            <a:fld id="{16DBD0CC-423F-4B58-AFF5-83B6DD233671}" type="slidenum">
              <a:rPr lang="en-IL" smtClean="0"/>
              <a:t>19</a:t>
            </a:fld>
            <a:endParaRPr lang="en-IL"/>
          </a:p>
        </p:txBody>
      </p:sp>
      <p:pic>
        <p:nvPicPr>
          <p:cNvPr id="10" name="Picture 9">
            <a:extLst>
              <a:ext uri="{FF2B5EF4-FFF2-40B4-BE49-F238E27FC236}">
                <a16:creationId xmlns:a16="http://schemas.microsoft.com/office/drawing/2014/main" id="{8B01ECD2-B166-3FB8-1F2E-680288CD2D93}"/>
              </a:ext>
            </a:extLst>
          </p:cNvPr>
          <p:cNvPicPr>
            <a:picLocks noChangeAspect="1"/>
          </p:cNvPicPr>
          <p:nvPr/>
        </p:nvPicPr>
        <p:blipFill>
          <a:blip r:embed="rId4"/>
          <a:stretch>
            <a:fillRect/>
          </a:stretch>
        </p:blipFill>
        <p:spPr>
          <a:xfrm>
            <a:off x="2888823" y="3769656"/>
            <a:ext cx="6173061" cy="685896"/>
          </a:xfrm>
          <a:prstGeom prst="rect">
            <a:avLst/>
          </a:prstGeom>
        </p:spPr>
      </p:pic>
      <p:pic>
        <p:nvPicPr>
          <p:cNvPr id="12" name="Picture 11">
            <a:extLst>
              <a:ext uri="{FF2B5EF4-FFF2-40B4-BE49-F238E27FC236}">
                <a16:creationId xmlns:a16="http://schemas.microsoft.com/office/drawing/2014/main" id="{1E34773F-D8B5-60BC-4543-0EDCAE165648}"/>
              </a:ext>
            </a:extLst>
          </p:cNvPr>
          <p:cNvPicPr>
            <a:picLocks noChangeAspect="1"/>
          </p:cNvPicPr>
          <p:nvPr/>
        </p:nvPicPr>
        <p:blipFill>
          <a:blip r:embed="rId5"/>
          <a:stretch>
            <a:fillRect/>
          </a:stretch>
        </p:blipFill>
        <p:spPr>
          <a:xfrm>
            <a:off x="1124211" y="2660422"/>
            <a:ext cx="9702286" cy="1109234"/>
          </a:xfrm>
          <a:prstGeom prst="rect">
            <a:avLst/>
          </a:prstGeom>
        </p:spPr>
      </p:pic>
      <p:pic>
        <p:nvPicPr>
          <p:cNvPr id="6" name="Picture 5">
            <a:extLst>
              <a:ext uri="{FF2B5EF4-FFF2-40B4-BE49-F238E27FC236}">
                <a16:creationId xmlns:a16="http://schemas.microsoft.com/office/drawing/2014/main" id="{920BD37D-31CB-68D6-BB88-15A29DE84085}"/>
              </a:ext>
            </a:extLst>
          </p:cNvPr>
          <p:cNvPicPr>
            <a:picLocks noChangeAspect="1"/>
          </p:cNvPicPr>
          <p:nvPr/>
        </p:nvPicPr>
        <p:blipFill>
          <a:blip r:embed="rId6"/>
          <a:stretch>
            <a:fillRect/>
          </a:stretch>
        </p:blipFill>
        <p:spPr>
          <a:xfrm>
            <a:off x="3826031" y="4388652"/>
            <a:ext cx="3875382" cy="662805"/>
          </a:xfrm>
          <a:prstGeom prst="rect">
            <a:avLst/>
          </a:prstGeom>
        </p:spPr>
      </p:pic>
    </p:spTree>
    <p:extLst>
      <p:ext uri="{BB962C8B-B14F-4D97-AF65-F5344CB8AC3E}">
        <p14:creationId xmlns:p14="http://schemas.microsoft.com/office/powerpoint/2010/main" val="2491348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94FFBE-27B6-4E9E-A95F-40B83CEEA61D}"/>
              </a:ext>
            </a:extLst>
          </p:cNvPr>
          <p:cNvSpPr>
            <a:spLocks noGrp="1"/>
          </p:cNvSpPr>
          <p:nvPr>
            <p:ph type="sldNum" sz="quarter" idx="12"/>
          </p:nvPr>
        </p:nvSpPr>
        <p:spPr/>
        <p:txBody>
          <a:bodyPr/>
          <a:lstStyle/>
          <a:p>
            <a:fld id="{16DBD0CC-423F-4B58-AFF5-83B6DD233671}" type="slidenum">
              <a:rPr lang="en-IL" smtClean="0"/>
              <a:t>2</a:t>
            </a:fld>
            <a:endParaRPr lang="en-IL"/>
          </a:p>
        </p:txBody>
      </p:sp>
      <p:sp>
        <p:nvSpPr>
          <p:cNvPr id="7" name="TextBox 6">
            <a:extLst>
              <a:ext uri="{FF2B5EF4-FFF2-40B4-BE49-F238E27FC236}">
                <a16:creationId xmlns:a16="http://schemas.microsoft.com/office/drawing/2014/main" id="{FC5673F3-943C-896C-6CE7-7E504ADCF20D}"/>
              </a:ext>
            </a:extLst>
          </p:cNvPr>
          <p:cNvSpPr txBox="1"/>
          <p:nvPr/>
        </p:nvSpPr>
        <p:spPr>
          <a:xfrm>
            <a:off x="286720" y="181957"/>
            <a:ext cx="6433569" cy="3046988"/>
          </a:xfrm>
          <a:prstGeom prst="rect">
            <a:avLst/>
          </a:prstGeom>
          <a:noFill/>
        </p:spPr>
        <p:txBody>
          <a:bodyPr wrap="square" rtlCol="1">
            <a:spAutoFit/>
          </a:bodyPr>
          <a:lstStyle/>
          <a:p>
            <a:r>
              <a:rPr lang="en-US" sz="2400" u="sng" dirty="0"/>
              <a:t>Problem Statement</a:t>
            </a:r>
          </a:p>
          <a:p>
            <a:r>
              <a:rPr lang="en-US" sz="2400" dirty="0"/>
              <a:t>Formulate a general strategy to accomplish common tasks in robotics in the following setting:</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No prior knowledge</a:t>
            </a:r>
          </a:p>
          <a:p>
            <a:pPr marL="457200" indent="-457200">
              <a:buFont typeface="Arial" panose="020B0604020202020204" pitchFamily="34" charset="0"/>
              <a:buChar char="•"/>
            </a:pPr>
            <a:r>
              <a:rPr lang="en-US" sz="2400" dirty="0"/>
              <a:t>Continuous Domain (as opposed to discrete)</a:t>
            </a:r>
          </a:p>
          <a:p>
            <a:pPr marL="457200" indent="-457200">
              <a:buFont typeface="Arial" panose="020B0604020202020204" pitchFamily="34" charset="0"/>
              <a:buChar char="•"/>
            </a:pPr>
            <a:r>
              <a:rPr lang="en-US" sz="2400" strike="sngStrike" dirty="0"/>
              <a:t>Maximum Likelihood Observations</a:t>
            </a:r>
          </a:p>
          <a:p>
            <a:endParaRPr lang="en-US" sz="2400" dirty="0"/>
          </a:p>
        </p:txBody>
      </p:sp>
      <p:pic>
        <p:nvPicPr>
          <p:cNvPr id="15" name="Picture 14" descr="A picture containing chart&#10;&#10;Description automatically generated">
            <a:extLst>
              <a:ext uri="{FF2B5EF4-FFF2-40B4-BE49-F238E27FC236}">
                <a16:creationId xmlns:a16="http://schemas.microsoft.com/office/drawing/2014/main" id="{2A08B1C3-8A60-FA6C-15E1-6CD82F8A5C06}"/>
              </a:ext>
            </a:extLst>
          </p:cNvPr>
          <p:cNvPicPr>
            <a:picLocks noChangeAspect="1"/>
          </p:cNvPicPr>
          <p:nvPr/>
        </p:nvPicPr>
        <p:blipFill rotWithShape="1">
          <a:blip r:embed="rId3">
            <a:extLst>
              <a:ext uri="{28A0092B-C50C-407E-A947-70E740481C1C}">
                <a14:useLocalDpi xmlns:a14="http://schemas.microsoft.com/office/drawing/2010/main" val="0"/>
              </a:ext>
            </a:extLst>
          </a:blip>
          <a:srcRect l="1" r="3773" b="5916"/>
          <a:stretch/>
        </p:blipFill>
        <p:spPr>
          <a:xfrm>
            <a:off x="1556839" y="4473585"/>
            <a:ext cx="3694253" cy="1668234"/>
          </a:xfrm>
          <a:prstGeom prst="rect">
            <a:avLst/>
          </a:prstGeom>
        </p:spPr>
      </p:pic>
      <p:grpSp>
        <p:nvGrpSpPr>
          <p:cNvPr id="23" name="Group 22">
            <a:extLst>
              <a:ext uri="{FF2B5EF4-FFF2-40B4-BE49-F238E27FC236}">
                <a16:creationId xmlns:a16="http://schemas.microsoft.com/office/drawing/2014/main" id="{9A359627-2E7E-D3A0-E86B-B71A277B6E58}"/>
              </a:ext>
            </a:extLst>
          </p:cNvPr>
          <p:cNvGrpSpPr/>
          <p:nvPr/>
        </p:nvGrpSpPr>
        <p:grpSpPr>
          <a:xfrm>
            <a:off x="7820940" y="1033100"/>
            <a:ext cx="2929767" cy="2395900"/>
            <a:chOff x="7072314" y="529351"/>
            <a:chExt cx="2133600" cy="1744812"/>
          </a:xfrm>
        </p:grpSpPr>
        <p:pic>
          <p:nvPicPr>
            <p:cNvPr id="17" name="Picture 16">
              <a:extLst>
                <a:ext uri="{FF2B5EF4-FFF2-40B4-BE49-F238E27FC236}">
                  <a16:creationId xmlns:a16="http://schemas.microsoft.com/office/drawing/2014/main" id="{1217B0FE-6944-3394-4959-CB171806D461}"/>
                </a:ext>
              </a:extLst>
            </p:cNvPr>
            <p:cNvPicPr>
              <a:picLocks noChangeAspect="1"/>
            </p:cNvPicPr>
            <p:nvPr/>
          </p:nvPicPr>
          <p:blipFill rotWithShape="1">
            <a:blip r:embed="rId4"/>
            <a:srcRect l="5033" t="14530" r="4690" b="5975"/>
            <a:stretch/>
          </p:blipFill>
          <p:spPr>
            <a:xfrm>
              <a:off x="7072314" y="605928"/>
              <a:ext cx="2133600" cy="1668235"/>
            </a:xfrm>
            <a:prstGeom prst="rect">
              <a:avLst/>
            </a:prstGeom>
          </p:spPr>
        </p:pic>
        <p:sp>
          <p:nvSpPr>
            <p:cNvPr id="22" name="Multiplication Sign 21">
              <a:extLst>
                <a:ext uri="{FF2B5EF4-FFF2-40B4-BE49-F238E27FC236}">
                  <a16:creationId xmlns:a16="http://schemas.microsoft.com/office/drawing/2014/main" id="{2B1C59B4-01FB-FB28-220D-8295C1B90FDF}"/>
                </a:ext>
              </a:extLst>
            </p:cNvPr>
            <p:cNvSpPr/>
            <p:nvPr/>
          </p:nvSpPr>
          <p:spPr>
            <a:xfrm>
              <a:off x="8529637" y="529351"/>
              <a:ext cx="161925" cy="16192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5F40F29A-4217-0EFF-1FCE-FF7AA3F64FFD}"/>
              </a:ext>
            </a:extLst>
          </p:cNvPr>
          <p:cNvSpPr txBox="1"/>
          <p:nvPr/>
        </p:nvSpPr>
        <p:spPr>
          <a:xfrm>
            <a:off x="8514169" y="573372"/>
            <a:ext cx="1891993" cy="461665"/>
          </a:xfrm>
          <a:prstGeom prst="rect">
            <a:avLst/>
          </a:prstGeom>
          <a:noFill/>
        </p:spPr>
        <p:txBody>
          <a:bodyPr wrap="none" rtlCol="0">
            <a:spAutoFit/>
          </a:bodyPr>
          <a:lstStyle/>
          <a:p>
            <a:r>
              <a:rPr lang="en-US" sz="2400" dirty="0"/>
              <a:t>Path Planning</a:t>
            </a:r>
          </a:p>
        </p:txBody>
      </p:sp>
      <p:sp>
        <p:nvSpPr>
          <p:cNvPr id="27" name="TextBox 26">
            <a:extLst>
              <a:ext uri="{FF2B5EF4-FFF2-40B4-BE49-F238E27FC236}">
                <a16:creationId xmlns:a16="http://schemas.microsoft.com/office/drawing/2014/main" id="{AE97C49B-839C-37C7-F1FD-E50FA2E0A088}"/>
              </a:ext>
            </a:extLst>
          </p:cNvPr>
          <p:cNvSpPr txBox="1"/>
          <p:nvPr/>
        </p:nvSpPr>
        <p:spPr>
          <a:xfrm>
            <a:off x="2371823" y="4011920"/>
            <a:ext cx="2064283" cy="461665"/>
          </a:xfrm>
          <a:prstGeom prst="rect">
            <a:avLst/>
          </a:prstGeom>
          <a:noFill/>
        </p:spPr>
        <p:txBody>
          <a:bodyPr wrap="none" rtlCol="0">
            <a:spAutoFit/>
          </a:bodyPr>
          <a:lstStyle/>
          <a:p>
            <a:r>
              <a:rPr lang="en-US" sz="2400" dirty="0"/>
              <a:t>Next Best View</a:t>
            </a:r>
          </a:p>
        </p:txBody>
      </p:sp>
      <p:pic>
        <p:nvPicPr>
          <p:cNvPr id="33" name="Picture 32" descr="Chart&#10;&#10;Description automatically generated with medium confidence">
            <a:extLst>
              <a:ext uri="{FF2B5EF4-FFF2-40B4-BE49-F238E27FC236}">
                <a16:creationId xmlns:a16="http://schemas.microsoft.com/office/drawing/2014/main" id="{CB116F52-84E4-EEF3-0D3C-D930211AEF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0614" y="4248163"/>
            <a:ext cx="2902189" cy="2290749"/>
          </a:xfrm>
          <a:prstGeom prst="rect">
            <a:avLst/>
          </a:prstGeom>
        </p:spPr>
      </p:pic>
      <p:sp>
        <p:nvSpPr>
          <p:cNvPr id="34" name="TextBox 33">
            <a:extLst>
              <a:ext uri="{FF2B5EF4-FFF2-40B4-BE49-F238E27FC236}">
                <a16:creationId xmlns:a16="http://schemas.microsoft.com/office/drawing/2014/main" id="{3F0619E9-85D1-6BC4-9E71-95B5212CF49F}"/>
              </a:ext>
            </a:extLst>
          </p:cNvPr>
          <p:cNvSpPr txBox="1"/>
          <p:nvPr/>
        </p:nvSpPr>
        <p:spPr>
          <a:xfrm>
            <a:off x="7309020" y="3731554"/>
            <a:ext cx="1605376" cy="461665"/>
          </a:xfrm>
          <a:prstGeom prst="rect">
            <a:avLst/>
          </a:prstGeom>
          <a:noFill/>
        </p:spPr>
        <p:txBody>
          <a:bodyPr wrap="none" rtlCol="0">
            <a:spAutoFit/>
          </a:bodyPr>
          <a:lstStyle/>
          <a:p>
            <a:r>
              <a:rPr lang="en-US" sz="2400" dirty="0"/>
              <a:t>Exploration</a:t>
            </a:r>
          </a:p>
        </p:txBody>
      </p:sp>
    </p:spTree>
    <p:extLst>
      <p:ext uri="{BB962C8B-B14F-4D97-AF65-F5344CB8AC3E}">
        <p14:creationId xmlns:p14="http://schemas.microsoft.com/office/powerpoint/2010/main" val="2463786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73111-665A-5F88-4A59-0E1CEB8D197E}"/>
              </a:ext>
            </a:extLst>
          </p:cNvPr>
          <p:cNvSpPr>
            <a:spLocks noGrp="1"/>
          </p:cNvSpPr>
          <p:nvPr>
            <p:ph type="title"/>
          </p:nvPr>
        </p:nvSpPr>
        <p:spPr/>
        <p:txBody>
          <a:bodyPr/>
          <a:lstStyle/>
          <a:p>
            <a:pPr algn="ctr"/>
            <a:r>
              <a:rPr lang="en-US" b="1" u="sng" dirty="0"/>
              <a:t>Planning in the GBS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6F0385-311E-6342-96C7-BEFD6B1FD746}"/>
                  </a:ext>
                </a:extLst>
              </p:cNvPr>
              <p:cNvSpPr>
                <a:spLocks noGrp="1"/>
              </p:cNvSpPr>
              <p:nvPr>
                <p:ph idx="1"/>
              </p:nvPr>
            </p:nvSpPr>
            <p:spPr/>
            <p:txBody>
              <a:bodyPr/>
              <a:lstStyle/>
              <a:p>
                <a:r>
                  <a:rPr lang="en-US" dirty="0"/>
                  <a:t>We can see in the objective that the expectation is taken to account for all the possible observations during the planning lag. Since these are not given at planning time and are stochastic, each immediate cost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𝑙</m:t>
                        </m:r>
                      </m:sub>
                    </m:sSub>
                  </m:oMath>
                </a14:m>
                <a:r>
                  <a:rPr lang="en-US" dirty="0"/>
                  <a:t> may involve ant subset of states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up>
                        <m:r>
                          <a:rPr lang="en-US" b="0" i="1" smtClean="0">
                            <a:latin typeface="Cambria Math" panose="02040503050406030204" pitchFamily="18" charset="0"/>
                          </a:rPr>
                          <m:t>𝑐</m:t>
                        </m:r>
                      </m:sup>
                    </m:sSubSup>
                    <m: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 </m:t>
                        </m:r>
                      </m:sub>
                    </m:sSub>
                    <m:r>
                      <a:rPr lang="en-US" b="0" i="1" smtClean="0">
                        <a:latin typeface="Cambria Math" panose="02040503050406030204" pitchFamily="18" charset="0"/>
                        <a:ea typeface="Cambria Math" panose="02040503050406030204" pitchFamily="18" charset="0"/>
                      </a:rPr>
                      <m:t>.</m:t>
                    </m:r>
                  </m:oMath>
                </a14:m>
                <a:endParaRPr lang="en-US" b="0" dirty="0">
                  <a:ea typeface="Cambria Math" panose="02040503050406030204" pitchFamily="18" charset="0"/>
                </a:endParaRPr>
              </a:p>
              <a:p>
                <a:r>
                  <a:rPr lang="en-US" dirty="0">
                    <a:ea typeface="Cambria Math" panose="02040503050406030204" pitchFamily="18" charset="0"/>
                  </a:rPr>
                  <a:t>Therefore, the immediate cost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𝑙</m:t>
                        </m:r>
                      </m:sub>
                    </m:sSub>
                  </m:oMath>
                </a14:m>
                <a:r>
                  <a:rPr lang="en-US" dirty="0"/>
                  <a:t> can be written as:</a:t>
                </a:r>
              </a:p>
            </p:txBody>
          </p:sp>
        </mc:Choice>
        <mc:Fallback xmlns="">
          <p:sp>
            <p:nvSpPr>
              <p:cNvPr id="3" name="Content Placeholder 2">
                <a:extLst>
                  <a:ext uri="{FF2B5EF4-FFF2-40B4-BE49-F238E27FC236}">
                    <a16:creationId xmlns:a16="http://schemas.microsoft.com/office/drawing/2014/main" id="{D76F0385-311E-6342-96C7-BEFD6B1FD746}"/>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C837EADC-FE2A-B22F-8ACA-F51448580ECD}"/>
              </a:ext>
            </a:extLst>
          </p:cNvPr>
          <p:cNvSpPr>
            <a:spLocks noGrp="1"/>
          </p:cNvSpPr>
          <p:nvPr>
            <p:ph type="sldNum" sz="quarter" idx="12"/>
          </p:nvPr>
        </p:nvSpPr>
        <p:spPr/>
        <p:txBody>
          <a:bodyPr/>
          <a:lstStyle/>
          <a:p>
            <a:fld id="{16DBD0CC-423F-4B58-AFF5-83B6DD233671}" type="slidenum">
              <a:rPr lang="en-IL" smtClean="0"/>
              <a:t>20</a:t>
            </a:fld>
            <a:endParaRPr lang="en-IL"/>
          </a:p>
        </p:txBody>
      </p:sp>
      <p:pic>
        <p:nvPicPr>
          <p:cNvPr id="5" name="Picture 4">
            <a:extLst>
              <a:ext uri="{FF2B5EF4-FFF2-40B4-BE49-F238E27FC236}">
                <a16:creationId xmlns:a16="http://schemas.microsoft.com/office/drawing/2014/main" id="{EA2B8C2F-F09D-6492-A64D-04D1CF53B7DC}"/>
              </a:ext>
            </a:extLst>
          </p:cNvPr>
          <p:cNvPicPr>
            <a:picLocks noChangeAspect="1"/>
          </p:cNvPicPr>
          <p:nvPr/>
        </p:nvPicPr>
        <p:blipFill>
          <a:blip r:embed="rId3"/>
          <a:stretch>
            <a:fillRect/>
          </a:stretch>
        </p:blipFill>
        <p:spPr>
          <a:xfrm>
            <a:off x="1287130" y="4076120"/>
            <a:ext cx="7833479" cy="962223"/>
          </a:xfrm>
          <a:prstGeom prst="rect">
            <a:avLst/>
          </a:prstGeom>
        </p:spPr>
      </p:pic>
    </p:spTree>
    <p:extLst>
      <p:ext uri="{BB962C8B-B14F-4D97-AF65-F5344CB8AC3E}">
        <p14:creationId xmlns:p14="http://schemas.microsoft.com/office/powerpoint/2010/main" val="1793941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8A6B5-41CC-60AB-D9FD-47872C3722A6}"/>
              </a:ext>
            </a:extLst>
          </p:cNvPr>
          <p:cNvSpPr>
            <a:spLocks noGrp="1"/>
          </p:cNvSpPr>
          <p:nvPr>
            <p:ph type="title"/>
          </p:nvPr>
        </p:nvSpPr>
        <p:spPr/>
        <p:txBody>
          <a:bodyPr/>
          <a:lstStyle/>
          <a:p>
            <a:pPr algn="ctr"/>
            <a:r>
              <a:rPr lang="en-US" b="1" u="sng" dirty="0"/>
              <a:t>Planning in the GBS</a:t>
            </a:r>
            <a:endParaRPr lang="en-IL" b="1" u="sng" dirty="0"/>
          </a:p>
        </p:txBody>
      </p:sp>
      <p:sp>
        <p:nvSpPr>
          <p:cNvPr id="3" name="Content Placeholder 2">
            <a:extLst>
              <a:ext uri="{FF2B5EF4-FFF2-40B4-BE49-F238E27FC236}">
                <a16:creationId xmlns:a16="http://schemas.microsoft.com/office/drawing/2014/main" id="{539DCCCC-482E-735A-B371-7480405887BF}"/>
              </a:ext>
            </a:extLst>
          </p:cNvPr>
          <p:cNvSpPr>
            <a:spLocks noGrp="1"/>
          </p:cNvSpPr>
          <p:nvPr>
            <p:ph idx="1"/>
          </p:nvPr>
        </p:nvSpPr>
        <p:spPr/>
        <p:txBody>
          <a:bodyPr/>
          <a:lstStyle/>
          <a:p>
            <a:r>
              <a:rPr lang="en-US" dirty="0"/>
              <a:t>The expectation is a linear operator so we can rewrite the objective function as:</a:t>
            </a:r>
          </a:p>
          <a:p>
            <a:endParaRPr lang="en-US" dirty="0"/>
          </a:p>
          <a:p>
            <a:endParaRPr lang="en-US" dirty="0"/>
          </a:p>
          <a:p>
            <a:endParaRPr lang="en-US" dirty="0"/>
          </a:p>
          <a:p>
            <a:r>
              <a:rPr lang="en-US" dirty="0"/>
              <a:t>In order to optimize the objective function ,as written in the paper, we resort to an iterative optimization approach, starting from known initial guess on the controls. </a:t>
            </a:r>
          </a:p>
          <a:p>
            <a:pPr marL="0" indent="0">
              <a:buNone/>
            </a:pPr>
            <a:endParaRPr lang="en-US" dirty="0"/>
          </a:p>
          <a:p>
            <a:pPr marL="0" indent="0">
              <a:buNone/>
            </a:pPr>
            <a:endParaRPr lang="en-IL" b="1" dirty="0"/>
          </a:p>
        </p:txBody>
      </p:sp>
      <p:sp>
        <p:nvSpPr>
          <p:cNvPr id="4" name="Slide Number Placeholder 3">
            <a:extLst>
              <a:ext uri="{FF2B5EF4-FFF2-40B4-BE49-F238E27FC236}">
                <a16:creationId xmlns:a16="http://schemas.microsoft.com/office/drawing/2014/main" id="{F4C28F9E-EB89-1A17-3B39-7F48097BDA94}"/>
              </a:ext>
            </a:extLst>
          </p:cNvPr>
          <p:cNvSpPr>
            <a:spLocks noGrp="1"/>
          </p:cNvSpPr>
          <p:nvPr>
            <p:ph type="sldNum" sz="quarter" idx="12"/>
          </p:nvPr>
        </p:nvSpPr>
        <p:spPr/>
        <p:txBody>
          <a:bodyPr/>
          <a:lstStyle/>
          <a:p>
            <a:fld id="{16DBD0CC-423F-4B58-AFF5-83B6DD233671}" type="slidenum">
              <a:rPr lang="en-IL" smtClean="0"/>
              <a:t>21</a:t>
            </a:fld>
            <a:endParaRPr lang="en-IL"/>
          </a:p>
        </p:txBody>
      </p:sp>
      <p:pic>
        <p:nvPicPr>
          <p:cNvPr id="6" name="Picture 5">
            <a:extLst>
              <a:ext uri="{FF2B5EF4-FFF2-40B4-BE49-F238E27FC236}">
                <a16:creationId xmlns:a16="http://schemas.microsoft.com/office/drawing/2014/main" id="{9F7A27CB-7C65-FDAC-2002-0FDCC786AEF5}"/>
              </a:ext>
            </a:extLst>
          </p:cNvPr>
          <p:cNvPicPr>
            <a:picLocks noChangeAspect="1"/>
          </p:cNvPicPr>
          <p:nvPr/>
        </p:nvPicPr>
        <p:blipFill>
          <a:blip r:embed="rId2"/>
          <a:stretch>
            <a:fillRect/>
          </a:stretch>
        </p:blipFill>
        <p:spPr>
          <a:xfrm>
            <a:off x="683078" y="2890222"/>
            <a:ext cx="10825843" cy="1077556"/>
          </a:xfrm>
          <a:prstGeom prst="rect">
            <a:avLst/>
          </a:prstGeom>
        </p:spPr>
      </p:pic>
    </p:spTree>
    <p:extLst>
      <p:ext uri="{BB962C8B-B14F-4D97-AF65-F5344CB8AC3E}">
        <p14:creationId xmlns:p14="http://schemas.microsoft.com/office/powerpoint/2010/main" val="2271921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B37E-731E-3975-3C2C-D02CB516DE3B}"/>
              </a:ext>
            </a:extLst>
          </p:cNvPr>
          <p:cNvSpPr>
            <a:spLocks noGrp="1"/>
          </p:cNvSpPr>
          <p:nvPr>
            <p:ph type="title"/>
          </p:nvPr>
        </p:nvSpPr>
        <p:spPr>
          <a:xfrm>
            <a:off x="838200" y="316139"/>
            <a:ext cx="10515600" cy="1325563"/>
          </a:xfrm>
        </p:spPr>
        <p:txBody>
          <a:bodyPr/>
          <a:lstStyle/>
          <a:p>
            <a:pPr algn="ctr"/>
            <a:r>
              <a:rPr lang="en-US" b="1" u="sng" dirty="0"/>
              <a:t>Planning in the GBS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606069-A92F-6828-6EB6-9DDA417C2F32}"/>
                  </a:ext>
                </a:extLst>
              </p:cNvPr>
              <p:cNvSpPr>
                <a:spLocks noGrp="1"/>
              </p:cNvSpPr>
              <p:nvPr>
                <p:ph idx="1"/>
              </p:nvPr>
            </p:nvSpPr>
            <p:spPr/>
            <p:txBody>
              <a:bodyPr>
                <a:normAutofit/>
              </a:bodyPr>
              <a:lstStyle/>
              <a:p>
                <a:r>
                  <a:rPr lang="en-US" dirty="0"/>
                  <a:t>The problem addressed in the paper is to find the optimal control policy:</a:t>
                </a:r>
              </a:p>
              <a:p>
                <a:endParaRPr lang="en-US" dirty="0"/>
              </a:p>
              <a:p>
                <a:endParaRPr lang="en-US" dirty="0"/>
              </a:p>
              <a:p>
                <a:endParaRPr lang="en-US" dirty="0"/>
              </a:p>
              <a:p>
                <a:r>
                  <a:rPr lang="en-US" dirty="0"/>
                  <a:t>Calculating the optimal control policy involves the optimization of the objective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u</m:t>
                            </m:r>
                          </m:e>
                          <m:sub>
                            <m:r>
                              <m:rPr>
                                <m:sty m:val="p"/>
                              </m:rPr>
                              <a:rPr lang="en-US" b="0" i="0" smtClean="0">
                                <a:latin typeface="Cambria Math" panose="02040503050406030204" pitchFamily="18" charset="0"/>
                              </a:rPr>
                              <m:t>k</m:t>
                            </m:r>
                            <m:r>
                              <a:rPr lang="en-US" b="0" i="0" smtClean="0">
                                <a:latin typeface="Cambria Math" panose="02040503050406030204" pitchFamily="18" charset="0"/>
                              </a:rPr>
                              <m:t>:</m:t>
                            </m:r>
                            <m:r>
                              <m:rPr>
                                <m:sty m:val="p"/>
                              </m:rPr>
                              <a:rPr lang="en-US" b="0" i="0" smtClean="0">
                                <a:latin typeface="Cambria Math" panose="02040503050406030204" pitchFamily="18" charset="0"/>
                              </a:rPr>
                              <m:t>k</m:t>
                            </m:r>
                            <m:r>
                              <a:rPr lang="en-US" b="0" i="0" smtClean="0">
                                <a:latin typeface="Cambria Math" panose="02040503050406030204" pitchFamily="18" charset="0"/>
                              </a:rPr>
                              <m:t>+</m:t>
                            </m:r>
                            <m:r>
                              <m:rPr>
                                <m:sty m:val="p"/>
                              </m:rPr>
                              <a:rPr lang="en-US" b="0" i="0" smtClean="0">
                                <a:latin typeface="Cambria Math" panose="02040503050406030204" pitchFamily="18" charset="0"/>
                              </a:rPr>
                              <m:t>L</m:t>
                            </m:r>
                            <m:r>
                              <a:rPr lang="en-US" b="0" i="0" smtClean="0">
                                <a:latin typeface="Cambria Math" panose="02040503050406030204" pitchFamily="18" charset="0"/>
                              </a:rPr>
                              <m:t>−</m:t>
                            </m:r>
                            <m:r>
                              <a:rPr lang="en-US" b="0" i="0" smtClean="0">
                                <a:latin typeface="Cambria Math" panose="02040503050406030204" pitchFamily="18" charset="0"/>
                              </a:rPr>
                              <m:t>1</m:t>
                            </m:r>
                          </m:sub>
                        </m:sSub>
                      </m:e>
                    </m:d>
                    <m:r>
                      <a:rPr lang="en-US" b="0" i="0" smtClean="0">
                        <a:latin typeface="Cambria Math" panose="02040503050406030204" pitchFamily="18" charset="0"/>
                      </a:rPr>
                      <m:t>.</m:t>
                    </m:r>
                  </m:oMath>
                </a14:m>
                <a:endParaRPr lang="en-US" b="0" dirty="0"/>
              </a:p>
              <a:p>
                <a:pPr marL="0" indent="0">
                  <a:buNone/>
                </a:pPr>
                <a:endParaRPr lang="en-US" dirty="0"/>
              </a:p>
              <a:p>
                <a:pPr marL="0" indent="0">
                  <a:buNone/>
                </a:pPr>
                <a:r>
                  <a:rPr lang="en-US" dirty="0"/>
                  <a:t>	</a:t>
                </a:r>
                <a:endParaRPr lang="en-IL" dirty="0"/>
              </a:p>
            </p:txBody>
          </p:sp>
        </mc:Choice>
        <mc:Fallback xmlns="">
          <p:sp>
            <p:nvSpPr>
              <p:cNvPr id="3" name="Content Placeholder 2">
                <a:extLst>
                  <a:ext uri="{FF2B5EF4-FFF2-40B4-BE49-F238E27FC236}">
                    <a16:creationId xmlns:a16="http://schemas.microsoft.com/office/drawing/2014/main" id="{59606069-A92F-6828-6EB6-9DDA417C2F32}"/>
                  </a:ext>
                </a:extLst>
              </p:cNvPr>
              <p:cNvSpPr>
                <a:spLocks noGrp="1" noRot="1" noChangeAspect="1" noMove="1" noResize="1" noEditPoints="1" noAdjustHandles="1" noChangeArrowheads="1" noChangeShapeType="1" noTextEdit="1"/>
              </p:cNvSpPr>
              <p:nvPr>
                <p:ph idx="1"/>
              </p:nvPr>
            </p:nvSpPr>
            <p:spPr>
              <a:blipFill>
                <a:blip r:embed="rId2"/>
                <a:stretch>
                  <a:fillRect l="-1043" t="-2241" r="-1043"/>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1A218B71-F1D6-25CD-EB19-E16E79C26CD7}"/>
              </a:ext>
            </a:extLst>
          </p:cNvPr>
          <p:cNvSpPr>
            <a:spLocks noGrp="1"/>
          </p:cNvSpPr>
          <p:nvPr>
            <p:ph type="sldNum" sz="quarter" idx="12"/>
          </p:nvPr>
        </p:nvSpPr>
        <p:spPr/>
        <p:txBody>
          <a:bodyPr/>
          <a:lstStyle/>
          <a:p>
            <a:fld id="{16DBD0CC-423F-4B58-AFF5-83B6DD233671}" type="slidenum">
              <a:rPr lang="en-IL" smtClean="0"/>
              <a:t>22</a:t>
            </a:fld>
            <a:endParaRPr lang="en-IL"/>
          </a:p>
        </p:txBody>
      </p:sp>
      <p:pic>
        <p:nvPicPr>
          <p:cNvPr id="6" name="Picture 5">
            <a:extLst>
              <a:ext uri="{FF2B5EF4-FFF2-40B4-BE49-F238E27FC236}">
                <a16:creationId xmlns:a16="http://schemas.microsoft.com/office/drawing/2014/main" id="{7261425E-4682-17CF-1610-4A1601646B8C}"/>
              </a:ext>
            </a:extLst>
          </p:cNvPr>
          <p:cNvPicPr>
            <a:picLocks noChangeAspect="1"/>
          </p:cNvPicPr>
          <p:nvPr/>
        </p:nvPicPr>
        <p:blipFill>
          <a:blip r:embed="rId3"/>
          <a:stretch>
            <a:fillRect/>
          </a:stretch>
        </p:blipFill>
        <p:spPr>
          <a:xfrm>
            <a:off x="1163559" y="3090364"/>
            <a:ext cx="9457957" cy="928053"/>
          </a:xfrm>
          <a:prstGeom prst="rect">
            <a:avLst/>
          </a:prstGeom>
        </p:spPr>
      </p:pic>
    </p:spTree>
    <p:extLst>
      <p:ext uri="{BB962C8B-B14F-4D97-AF65-F5344CB8AC3E}">
        <p14:creationId xmlns:p14="http://schemas.microsoft.com/office/powerpoint/2010/main" val="4055296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44D1A-365C-2CF5-6A2E-A22A4D522F3C}"/>
              </a:ext>
            </a:extLst>
          </p:cNvPr>
          <p:cNvSpPr>
            <a:spLocks noGrp="1"/>
          </p:cNvSpPr>
          <p:nvPr>
            <p:ph type="title"/>
          </p:nvPr>
        </p:nvSpPr>
        <p:spPr/>
        <p:txBody>
          <a:bodyPr/>
          <a:lstStyle/>
          <a:p>
            <a:pPr algn="ctr"/>
            <a:r>
              <a:rPr lang="en-US" b="1" u="sng" dirty="0"/>
              <a:t>Planning in the GBS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791EB0-B81A-6640-E5E3-13F40A6910D6}"/>
                  </a:ext>
                </a:extLst>
              </p:cNvPr>
              <p:cNvSpPr>
                <a:spLocks noGrp="1"/>
              </p:cNvSpPr>
              <p:nvPr>
                <p:ph idx="1"/>
              </p:nvPr>
            </p:nvSpPr>
            <p:spPr>
              <a:xfrm>
                <a:off x="838200" y="1419251"/>
                <a:ext cx="10515600" cy="4351338"/>
              </a:xfrm>
            </p:spPr>
            <p:txBody>
              <a:bodyPr>
                <a:normAutofit/>
              </a:bodyPr>
              <a:lstStyle/>
              <a:p>
                <a:r>
                  <a:rPr lang="en-US" dirty="0"/>
                  <a:t>The optimization approach can be described as a dual-layer inference:</a:t>
                </a:r>
              </a:p>
              <a:p>
                <a:pPr lvl="1"/>
                <a:r>
                  <a:rPr lang="en-US" dirty="0"/>
                  <a:t>The inner layer preforms inference to calculate the generalized belief </a:t>
                </a:r>
                <a14:m>
                  <m:oMath xmlns:m="http://schemas.openxmlformats.org/officeDocument/2006/math">
                    <m:r>
                      <a:rPr lang="en-US" b="0" i="1" smtClean="0">
                        <a:latin typeface="Cambria Math" panose="02040503050406030204" pitchFamily="18" charset="0"/>
                      </a:rPr>
                      <m:t>𝑔𝑏</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Sub>
                      </m:e>
                    </m:d>
                    <m:r>
                      <a:rPr lang="en-US" b="0" i="1" smtClean="0">
                        <a:latin typeface="Cambria Math" panose="02040503050406030204" pitchFamily="18" charset="0"/>
                      </a:rPr>
                      <m:t>, </m:t>
                    </m:r>
                  </m:oMath>
                </a14:m>
                <a:r>
                  <a:rPr lang="en-US" dirty="0"/>
                  <a:t>at each of the look ahead steps for given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𝑘</m:t>
                        </m:r>
                        <m:r>
                          <a:rPr lang="en-US">
                            <a:latin typeface="Cambria Math" panose="02040503050406030204" pitchFamily="18" charset="0"/>
                          </a:rPr>
                          <m:t>:</m:t>
                        </m:r>
                        <m:r>
                          <a:rPr lang="en-US">
                            <a:latin typeface="Cambria Math" panose="02040503050406030204" pitchFamily="18" charset="0"/>
                          </a:rPr>
                          <m:t>𝑘</m:t>
                        </m:r>
                        <m:r>
                          <a:rPr lang="en-US">
                            <a:latin typeface="Cambria Math" panose="02040503050406030204" pitchFamily="18" charset="0"/>
                          </a:rPr>
                          <m:t>+</m:t>
                        </m:r>
                        <m:r>
                          <a:rPr lang="en-US">
                            <a:latin typeface="Cambria Math" panose="02040503050406030204" pitchFamily="18" charset="0"/>
                          </a:rPr>
                          <m:t>𝐿</m:t>
                        </m:r>
                        <m:r>
                          <a:rPr lang="en-US">
                            <a:latin typeface="Cambria Math" panose="02040503050406030204" pitchFamily="18" charset="0"/>
                          </a:rPr>
                          <m:t>−</m:t>
                        </m:r>
                        <m:r>
                          <a:rPr lang="en-US">
                            <a:latin typeface="Cambria Math" panose="02040503050406030204" pitchFamily="18" charset="0"/>
                          </a:rPr>
                          <m:t>1</m:t>
                        </m:r>
                      </m:sub>
                    </m:sSub>
                  </m:oMath>
                </a14:m>
                <a:endParaRPr lang="en-US" dirty="0"/>
              </a:p>
              <a:p>
                <a:pPr lvl="1"/>
                <a:r>
                  <a:rPr lang="en-US" dirty="0"/>
                  <a:t>The outer layer preforms inference over the control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1</m:t>
                        </m:r>
                      </m:sub>
                    </m:sSub>
                    <m:r>
                      <a:rPr lang="en-US" b="0" i="0" smtClean="0">
                        <a:latin typeface="Cambria Math" panose="02040503050406030204" pitchFamily="18" charset="0"/>
                      </a:rPr>
                      <m:t>,</m:t>
                    </m:r>
                  </m:oMath>
                </a14:m>
                <a:r>
                  <a:rPr lang="en-US" dirty="0"/>
                  <a:t> minimizing the objective function</a:t>
                </a:r>
              </a:p>
              <a:p>
                <a:pPr lvl="1"/>
                <a:r>
                  <a:rPr lang="en-US" dirty="0"/>
                  <a:t>Since the computation of the optimal control relies on the computation of the generalized belief, we refer to our approach with the term </a:t>
                </a:r>
                <a:r>
                  <a:rPr lang="en-US" i="1" dirty="0"/>
                  <a:t>generalized belief space </a:t>
                </a:r>
                <a:r>
                  <a:rPr lang="en-US" dirty="0"/>
                  <a:t>(GBS) planning. </a:t>
                </a:r>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AE791EB0-B81A-6640-E5E3-13F40A6910D6}"/>
                  </a:ext>
                </a:extLst>
              </p:cNvPr>
              <p:cNvSpPr>
                <a:spLocks noGrp="1" noRot="1" noChangeAspect="1" noMove="1" noResize="1" noEditPoints="1" noAdjustHandles="1" noChangeArrowheads="1" noChangeShapeType="1" noTextEdit="1"/>
              </p:cNvSpPr>
              <p:nvPr>
                <p:ph idx="1"/>
              </p:nvPr>
            </p:nvSpPr>
            <p:spPr>
              <a:xfrm>
                <a:off x="838200" y="1419251"/>
                <a:ext cx="10515600" cy="4351338"/>
              </a:xfrm>
              <a:blipFill>
                <a:blip r:embed="rId2"/>
                <a:stretch>
                  <a:fillRect l="-1043" t="-2381" r="-1217"/>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10437B19-405C-F642-0C4E-29F8BA56A77A}"/>
              </a:ext>
            </a:extLst>
          </p:cNvPr>
          <p:cNvSpPr>
            <a:spLocks noGrp="1"/>
          </p:cNvSpPr>
          <p:nvPr>
            <p:ph type="sldNum" sz="quarter" idx="12"/>
          </p:nvPr>
        </p:nvSpPr>
        <p:spPr/>
        <p:txBody>
          <a:bodyPr/>
          <a:lstStyle/>
          <a:p>
            <a:fld id="{16DBD0CC-423F-4B58-AFF5-83B6DD233671}" type="slidenum">
              <a:rPr lang="en-IL" smtClean="0"/>
              <a:t>23</a:t>
            </a:fld>
            <a:endParaRPr lang="en-IL"/>
          </a:p>
        </p:txBody>
      </p:sp>
    </p:spTree>
    <p:extLst>
      <p:ext uri="{BB962C8B-B14F-4D97-AF65-F5344CB8AC3E}">
        <p14:creationId xmlns:p14="http://schemas.microsoft.com/office/powerpoint/2010/main" val="980929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8E4BAD-2C84-3F7E-9871-5B62D45C7629}"/>
              </a:ext>
            </a:extLst>
          </p:cNvPr>
          <p:cNvSpPr>
            <a:spLocks noGrp="1"/>
          </p:cNvSpPr>
          <p:nvPr>
            <p:ph type="sldNum" sz="quarter" idx="12"/>
          </p:nvPr>
        </p:nvSpPr>
        <p:spPr/>
        <p:txBody>
          <a:bodyPr/>
          <a:lstStyle/>
          <a:p>
            <a:fld id="{16DBD0CC-423F-4B58-AFF5-83B6DD233671}" type="slidenum">
              <a:rPr lang="en-IL" smtClean="0"/>
              <a:t>24</a:t>
            </a:fld>
            <a:endParaRPr lang="en-IL"/>
          </a:p>
        </p:txBody>
      </p:sp>
      <p:pic>
        <p:nvPicPr>
          <p:cNvPr id="6" name="Picture 5">
            <a:extLst>
              <a:ext uri="{FF2B5EF4-FFF2-40B4-BE49-F238E27FC236}">
                <a16:creationId xmlns:a16="http://schemas.microsoft.com/office/drawing/2014/main" id="{3E15B96D-21C3-32EE-7F25-A70D1D34D01D}"/>
              </a:ext>
            </a:extLst>
          </p:cNvPr>
          <p:cNvPicPr>
            <a:picLocks noChangeAspect="1"/>
          </p:cNvPicPr>
          <p:nvPr/>
        </p:nvPicPr>
        <p:blipFill>
          <a:blip r:embed="rId2"/>
          <a:stretch>
            <a:fillRect/>
          </a:stretch>
        </p:blipFill>
        <p:spPr>
          <a:xfrm>
            <a:off x="1257300" y="990600"/>
            <a:ext cx="8724900" cy="2438400"/>
          </a:xfrm>
          <a:prstGeom prst="rect">
            <a:avLst/>
          </a:prstGeom>
        </p:spPr>
      </p:pic>
      <p:pic>
        <p:nvPicPr>
          <p:cNvPr id="8" name="Picture 7">
            <a:extLst>
              <a:ext uri="{FF2B5EF4-FFF2-40B4-BE49-F238E27FC236}">
                <a16:creationId xmlns:a16="http://schemas.microsoft.com/office/drawing/2014/main" id="{8A4399E5-FC8B-4102-298F-EF33FD976866}"/>
              </a:ext>
            </a:extLst>
          </p:cNvPr>
          <p:cNvPicPr>
            <a:picLocks noChangeAspect="1"/>
          </p:cNvPicPr>
          <p:nvPr/>
        </p:nvPicPr>
        <p:blipFill>
          <a:blip r:embed="rId3"/>
          <a:stretch>
            <a:fillRect/>
          </a:stretch>
        </p:blipFill>
        <p:spPr>
          <a:xfrm>
            <a:off x="2119312" y="4040640"/>
            <a:ext cx="7953375" cy="1019175"/>
          </a:xfrm>
          <a:prstGeom prst="rect">
            <a:avLst/>
          </a:prstGeom>
        </p:spPr>
      </p:pic>
      <p:pic>
        <p:nvPicPr>
          <p:cNvPr id="10" name="Picture 9">
            <a:extLst>
              <a:ext uri="{FF2B5EF4-FFF2-40B4-BE49-F238E27FC236}">
                <a16:creationId xmlns:a16="http://schemas.microsoft.com/office/drawing/2014/main" id="{867173D8-1F05-9F15-7C1E-BD0AFB365917}"/>
              </a:ext>
            </a:extLst>
          </p:cNvPr>
          <p:cNvPicPr>
            <a:picLocks noChangeAspect="1"/>
          </p:cNvPicPr>
          <p:nvPr/>
        </p:nvPicPr>
        <p:blipFill>
          <a:blip r:embed="rId4"/>
          <a:stretch>
            <a:fillRect/>
          </a:stretch>
        </p:blipFill>
        <p:spPr>
          <a:xfrm>
            <a:off x="1695449" y="5265170"/>
            <a:ext cx="8801100" cy="885825"/>
          </a:xfrm>
          <a:prstGeom prst="rect">
            <a:avLst/>
          </a:prstGeom>
        </p:spPr>
      </p:pic>
    </p:spTree>
    <p:extLst>
      <p:ext uri="{BB962C8B-B14F-4D97-AF65-F5344CB8AC3E}">
        <p14:creationId xmlns:p14="http://schemas.microsoft.com/office/powerpoint/2010/main" val="1932767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C5DD9-E08C-9E8D-7A8D-7529F98163D6}"/>
              </a:ext>
            </a:extLst>
          </p:cNvPr>
          <p:cNvSpPr>
            <a:spLocks noGrp="1"/>
          </p:cNvSpPr>
          <p:nvPr>
            <p:ph type="sldNum" sz="quarter" idx="12"/>
          </p:nvPr>
        </p:nvSpPr>
        <p:spPr/>
        <p:txBody>
          <a:bodyPr/>
          <a:lstStyle/>
          <a:p>
            <a:fld id="{16DBD0CC-423F-4B58-AFF5-83B6DD233671}" type="slidenum">
              <a:rPr lang="en-IL" smtClean="0"/>
              <a:t>25</a:t>
            </a:fld>
            <a:endParaRPr lang="en-IL"/>
          </a:p>
        </p:txBody>
      </p:sp>
      <p:grpSp>
        <p:nvGrpSpPr>
          <p:cNvPr id="3" name="Group 2">
            <a:extLst>
              <a:ext uri="{FF2B5EF4-FFF2-40B4-BE49-F238E27FC236}">
                <a16:creationId xmlns:a16="http://schemas.microsoft.com/office/drawing/2014/main" id="{25CE25A1-B85D-EA6B-27BD-43FA54CC011E}"/>
              </a:ext>
            </a:extLst>
          </p:cNvPr>
          <p:cNvGrpSpPr/>
          <p:nvPr/>
        </p:nvGrpSpPr>
        <p:grpSpPr>
          <a:xfrm>
            <a:off x="1909010" y="1649582"/>
            <a:ext cx="7262698" cy="5071893"/>
            <a:chOff x="1527401" y="125413"/>
            <a:chExt cx="9420225" cy="6578598"/>
          </a:xfrm>
        </p:grpSpPr>
        <p:pic>
          <p:nvPicPr>
            <p:cNvPr id="8" name="Picture 7">
              <a:extLst>
                <a:ext uri="{FF2B5EF4-FFF2-40B4-BE49-F238E27FC236}">
                  <a16:creationId xmlns:a16="http://schemas.microsoft.com/office/drawing/2014/main" id="{AA9D8F9C-3A34-D6C8-F404-D817A7A9033B}"/>
                </a:ext>
              </a:extLst>
            </p:cNvPr>
            <p:cNvPicPr>
              <a:picLocks noChangeAspect="1"/>
            </p:cNvPicPr>
            <p:nvPr/>
          </p:nvPicPr>
          <p:blipFill>
            <a:blip r:embed="rId2"/>
            <a:stretch>
              <a:fillRect/>
            </a:stretch>
          </p:blipFill>
          <p:spPr>
            <a:xfrm>
              <a:off x="3689575" y="4929187"/>
              <a:ext cx="4467225" cy="838200"/>
            </a:xfrm>
            <a:prstGeom prst="rect">
              <a:avLst/>
            </a:prstGeom>
          </p:spPr>
        </p:pic>
        <p:pic>
          <p:nvPicPr>
            <p:cNvPr id="9" name="Picture 8">
              <a:extLst>
                <a:ext uri="{FF2B5EF4-FFF2-40B4-BE49-F238E27FC236}">
                  <a16:creationId xmlns:a16="http://schemas.microsoft.com/office/drawing/2014/main" id="{DD23F7BA-DB90-CE7F-A938-2669268EEFCD}"/>
                </a:ext>
              </a:extLst>
            </p:cNvPr>
            <p:cNvPicPr>
              <a:picLocks noChangeAspect="1"/>
            </p:cNvPicPr>
            <p:nvPr/>
          </p:nvPicPr>
          <p:blipFill>
            <a:blip r:embed="rId3"/>
            <a:stretch>
              <a:fillRect/>
            </a:stretch>
          </p:blipFill>
          <p:spPr>
            <a:xfrm>
              <a:off x="3775300" y="5951536"/>
              <a:ext cx="4381500" cy="752475"/>
            </a:xfrm>
            <a:prstGeom prst="rect">
              <a:avLst/>
            </a:prstGeom>
          </p:spPr>
        </p:pic>
        <p:grpSp>
          <p:nvGrpSpPr>
            <p:cNvPr id="2" name="Group 1">
              <a:extLst>
                <a:ext uri="{FF2B5EF4-FFF2-40B4-BE49-F238E27FC236}">
                  <a16:creationId xmlns:a16="http://schemas.microsoft.com/office/drawing/2014/main" id="{88B9E110-CAF0-80FA-BA1A-3114DC76EE12}"/>
                </a:ext>
              </a:extLst>
            </p:cNvPr>
            <p:cNvGrpSpPr/>
            <p:nvPr/>
          </p:nvGrpSpPr>
          <p:grpSpPr>
            <a:xfrm>
              <a:off x="1527401" y="125413"/>
              <a:ext cx="9420225" cy="4619625"/>
              <a:chOff x="1527401" y="125413"/>
              <a:chExt cx="9420225" cy="4619625"/>
            </a:xfrm>
          </p:grpSpPr>
          <p:pic>
            <p:nvPicPr>
              <p:cNvPr id="6" name="Picture 5">
                <a:extLst>
                  <a:ext uri="{FF2B5EF4-FFF2-40B4-BE49-F238E27FC236}">
                    <a16:creationId xmlns:a16="http://schemas.microsoft.com/office/drawing/2014/main" id="{DAD140C9-D1F1-3819-2455-375E99DCEB20}"/>
                  </a:ext>
                </a:extLst>
              </p:cNvPr>
              <p:cNvPicPr>
                <a:picLocks noChangeAspect="1"/>
              </p:cNvPicPr>
              <p:nvPr/>
            </p:nvPicPr>
            <p:blipFill>
              <a:blip r:embed="rId4"/>
              <a:stretch>
                <a:fillRect/>
              </a:stretch>
            </p:blipFill>
            <p:spPr>
              <a:xfrm>
                <a:off x="1527401" y="125413"/>
                <a:ext cx="9420225" cy="4619625"/>
              </a:xfrm>
              <a:prstGeom prst="rect">
                <a:avLst/>
              </a:prstGeom>
            </p:spPr>
          </p:pic>
          <p:sp>
            <p:nvSpPr>
              <p:cNvPr id="5" name="Rectangle 4">
                <a:extLst>
                  <a:ext uri="{FF2B5EF4-FFF2-40B4-BE49-F238E27FC236}">
                    <a16:creationId xmlns:a16="http://schemas.microsoft.com/office/drawing/2014/main" id="{5292B514-25F0-54EC-4BB1-3164306B1022}"/>
                  </a:ext>
                </a:extLst>
              </p:cNvPr>
              <p:cNvSpPr/>
              <p:nvPr/>
            </p:nvSpPr>
            <p:spPr>
              <a:xfrm>
                <a:off x="2770909" y="468333"/>
                <a:ext cx="6705600" cy="396656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highlight>
                    <a:srgbClr val="000000"/>
                  </a:highlight>
                </a:endParaRPr>
              </a:p>
            </p:txBody>
          </p:sp>
        </p:grpSp>
      </p:grpSp>
      <p:sp>
        <p:nvSpPr>
          <p:cNvPr id="10" name="TextBox 9">
            <a:extLst>
              <a:ext uri="{FF2B5EF4-FFF2-40B4-BE49-F238E27FC236}">
                <a16:creationId xmlns:a16="http://schemas.microsoft.com/office/drawing/2014/main" id="{39D49883-58AE-A323-030A-7E0640F0D989}"/>
              </a:ext>
            </a:extLst>
          </p:cNvPr>
          <p:cNvSpPr txBox="1"/>
          <p:nvPr/>
        </p:nvSpPr>
        <p:spPr>
          <a:xfrm>
            <a:off x="1191157" y="108951"/>
            <a:ext cx="8202168" cy="769441"/>
          </a:xfrm>
          <a:prstGeom prst="rect">
            <a:avLst/>
          </a:prstGeom>
          <a:noFill/>
        </p:spPr>
        <p:txBody>
          <a:bodyPr wrap="square" rtlCol="0">
            <a:spAutoFit/>
          </a:bodyPr>
          <a:lstStyle/>
          <a:p>
            <a:pPr algn="ctr"/>
            <a:r>
              <a:rPr lang="en-US" sz="4400" b="1" u="sng" dirty="0"/>
              <a:t>Planning in the GBS</a:t>
            </a:r>
            <a:endParaRPr lang="en-IL" sz="4400" dirty="0"/>
          </a:p>
        </p:txBody>
      </p:sp>
      <p:sp>
        <p:nvSpPr>
          <p:cNvPr id="11" name="Title 1">
            <a:extLst>
              <a:ext uri="{FF2B5EF4-FFF2-40B4-BE49-F238E27FC236}">
                <a16:creationId xmlns:a16="http://schemas.microsoft.com/office/drawing/2014/main" id="{105930DA-C3E2-4A9B-918F-0D03F6AA96B4}"/>
              </a:ext>
            </a:extLst>
          </p:cNvPr>
          <p:cNvSpPr>
            <a:spLocks noGrp="1"/>
          </p:cNvSpPr>
          <p:nvPr>
            <p:ph type="title"/>
          </p:nvPr>
        </p:nvSpPr>
        <p:spPr>
          <a:xfrm>
            <a:off x="2240280" y="975276"/>
            <a:ext cx="6103922" cy="933494"/>
          </a:xfrm>
        </p:spPr>
        <p:txBody>
          <a:bodyPr>
            <a:normAutofit/>
          </a:bodyPr>
          <a:lstStyle/>
          <a:p>
            <a:pPr algn="ctr"/>
            <a:r>
              <a:rPr lang="en-US" sz="2800" u="sng" dirty="0"/>
              <a:t>Outer Layer: Inference over the control</a:t>
            </a:r>
            <a:br>
              <a:rPr lang="en-IL" sz="2800" u="sng" dirty="0"/>
            </a:br>
            <a:endParaRPr lang="en-IL" sz="2800" dirty="0"/>
          </a:p>
        </p:txBody>
      </p:sp>
    </p:spTree>
    <p:extLst>
      <p:ext uri="{BB962C8B-B14F-4D97-AF65-F5344CB8AC3E}">
        <p14:creationId xmlns:p14="http://schemas.microsoft.com/office/powerpoint/2010/main" val="2004937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F172-3F2B-B714-DF6D-36D30AD9ABF8}"/>
              </a:ext>
            </a:extLst>
          </p:cNvPr>
          <p:cNvSpPr>
            <a:spLocks noGrp="1"/>
          </p:cNvSpPr>
          <p:nvPr>
            <p:ph type="title"/>
          </p:nvPr>
        </p:nvSpPr>
        <p:spPr>
          <a:xfrm>
            <a:off x="-79247" y="410845"/>
            <a:ext cx="10515600" cy="1325563"/>
          </a:xfrm>
        </p:spPr>
        <p:txBody>
          <a:bodyPr/>
          <a:lstStyle/>
          <a:p>
            <a:pPr algn="ctr"/>
            <a:r>
              <a:rPr lang="en-US" b="1" u="sng" dirty="0"/>
              <a:t>Planning in the GBS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720CE5-7BF3-1583-F0CC-058173A6C649}"/>
                  </a:ext>
                </a:extLst>
              </p:cNvPr>
              <p:cNvSpPr>
                <a:spLocks noGrp="1"/>
              </p:cNvSpPr>
              <p:nvPr>
                <p:ph idx="1"/>
              </p:nvPr>
            </p:nvSpPr>
            <p:spPr>
              <a:xfrm>
                <a:off x="953105" y="1990101"/>
                <a:ext cx="10037983" cy="4226116"/>
              </a:xfrm>
            </p:spPr>
            <p:txBody>
              <a:bodyPr>
                <a:normAutofit/>
              </a:bodyPr>
              <a:lstStyle/>
              <a:p>
                <a:pPr marL="0" indent="0">
                  <a:buNone/>
                </a:pPr>
                <a:r>
                  <a:rPr lang="en-US" dirty="0"/>
                  <a:t>In order to finding a locally-optimal control policy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a14:m>
                <a:r>
                  <a:rPr lang="en-US" dirty="0"/>
                  <a:t> corresponds to minimizing the general objective function:</a:t>
                </a:r>
              </a:p>
              <a:p>
                <a:endParaRPr lang="en-US" dirty="0"/>
              </a:p>
              <a:p>
                <a:pPr marL="0" indent="0">
                  <a:buNone/>
                </a:pPr>
                <a:endParaRPr lang="en-US" dirty="0"/>
              </a:p>
              <a:p>
                <a:pPr marL="0" indent="0">
                  <a:buNone/>
                </a:pPr>
                <a:r>
                  <a:rPr lang="en-US" dirty="0"/>
                  <a:t>The outer layer is an iterative optimization over the non-  linear objective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1</m:t>
                            </m:r>
                          </m:sub>
                        </m:sSub>
                      </m:e>
                    </m:d>
                    <m:r>
                      <a:rPr lang="en-US" b="0" i="1" smtClean="0">
                        <a:latin typeface="Cambria Math" panose="02040503050406030204" pitchFamily="18" charset="0"/>
                      </a:rPr>
                      <m:t>.</m:t>
                    </m:r>
                  </m:oMath>
                </a14:m>
                <a:r>
                  <a:rPr lang="en-US" dirty="0"/>
                  <a:t> Like we mentioned in the optimization starts from a nominal control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0</m:t>
                        </m:r>
                      </m:sup>
                    </m:sSubSup>
                    <m:r>
                      <a:rPr lang="en-US" b="0" i="0" smtClean="0">
                        <a:latin typeface="Cambria Math" panose="02040503050406030204" pitchFamily="18" charset="0"/>
                      </a:rPr>
                      <m:t>,</m:t>
                    </m:r>
                  </m:oMath>
                </a14:m>
                <a:r>
                  <a:rPr lang="en-US" dirty="0"/>
                  <a:t> and at each iteration, computes the delta vector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1</m:t>
                        </m:r>
                      </m:sub>
                    </m:sSub>
                  </m:oMath>
                </a14:m>
                <a:r>
                  <a:rPr lang="en-US" dirty="0"/>
                  <a:t> that is used to update the current values of the controls: </a:t>
                </a:r>
              </a:p>
              <a:p>
                <a:pPr marL="0" indent="0">
                  <a:buNone/>
                </a:pPr>
                <a:endParaRPr lang="en-US" dirty="0"/>
              </a:p>
              <a:p>
                <a:pPr marL="0" indent="0">
                  <a:buNone/>
                </a:pPr>
                <a:endParaRPr lang="en-US" dirty="0"/>
              </a:p>
              <a:p>
                <a:endParaRPr lang="en-US" dirty="0"/>
              </a:p>
              <a:p>
                <a:pPr marL="0" indent="0">
                  <a:buNone/>
                </a:pPr>
                <a:endParaRPr lang="en-US" dirty="0"/>
              </a:p>
              <a:p>
                <a:endParaRPr lang="en-US" dirty="0"/>
              </a:p>
              <a:p>
                <a:endParaRPr lang="en-US" dirty="0"/>
              </a:p>
              <a:p>
                <a:endParaRPr lang="en-US" dirty="0"/>
              </a:p>
              <a:p>
                <a:endParaRPr lang="en-IL" dirty="0"/>
              </a:p>
            </p:txBody>
          </p:sp>
        </mc:Choice>
        <mc:Fallback xmlns="">
          <p:sp>
            <p:nvSpPr>
              <p:cNvPr id="3" name="Content Placeholder 2">
                <a:extLst>
                  <a:ext uri="{FF2B5EF4-FFF2-40B4-BE49-F238E27FC236}">
                    <a16:creationId xmlns:a16="http://schemas.microsoft.com/office/drawing/2014/main" id="{10720CE5-7BF3-1583-F0CC-058173A6C649}"/>
                  </a:ext>
                </a:extLst>
              </p:cNvPr>
              <p:cNvSpPr>
                <a:spLocks noGrp="1" noRot="1" noChangeAspect="1" noMove="1" noResize="1" noEditPoints="1" noAdjustHandles="1" noChangeArrowheads="1" noChangeShapeType="1" noTextEdit="1"/>
              </p:cNvSpPr>
              <p:nvPr>
                <p:ph idx="1"/>
              </p:nvPr>
            </p:nvSpPr>
            <p:spPr>
              <a:xfrm>
                <a:off x="953105" y="1990101"/>
                <a:ext cx="10037983" cy="4226116"/>
              </a:xfrm>
              <a:blipFill>
                <a:blip r:embed="rId2"/>
                <a:stretch>
                  <a:fillRect l="-1214" t="-2305"/>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D4C227E2-70C1-4FB8-D3DC-7875D611AD79}"/>
              </a:ext>
            </a:extLst>
          </p:cNvPr>
          <p:cNvSpPr>
            <a:spLocks noGrp="1"/>
          </p:cNvSpPr>
          <p:nvPr>
            <p:ph type="sldNum" sz="quarter" idx="12"/>
          </p:nvPr>
        </p:nvSpPr>
        <p:spPr/>
        <p:txBody>
          <a:bodyPr/>
          <a:lstStyle/>
          <a:p>
            <a:fld id="{16DBD0CC-423F-4B58-AFF5-83B6DD233671}" type="slidenum">
              <a:rPr lang="en-IL" smtClean="0"/>
              <a:t>26</a:t>
            </a:fld>
            <a:endParaRPr lang="en-IL"/>
          </a:p>
        </p:txBody>
      </p:sp>
      <p:sp>
        <p:nvSpPr>
          <p:cNvPr id="6" name="TextBox 5">
            <a:extLst>
              <a:ext uri="{FF2B5EF4-FFF2-40B4-BE49-F238E27FC236}">
                <a16:creationId xmlns:a16="http://schemas.microsoft.com/office/drawing/2014/main" id="{C9994628-81B4-2741-33FC-FD4F981DBB56}"/>
              </a:ext>
            </a:extLst>
          </p:cNvPr>
          <p:cNvSpPr txBox="1"/>
          <p:nvPr/>
        </p:nvSpPr>
        <p:spPr>
          <a:xfrm>
            <a:off x="1741358" y="1396815"/>
            <a:ext cx="7187184" cy="523220"/>
          </a:xfrm>
          <a:prstGeom prst="rect">
            <a:avLst/>
          </a:prstGeom>
          <a:noFill/>
        </p:spPr>
        <p:txBody>
          <a:bodyPr wrap="square" rtlCol="0">
            <a:spAutoFit/>
          </a:bodyPr>
          <a:lstStyle/>
          <a:p>
            <a:pPr algn="ctr"/>
            <a:r>
              <a:rPr lang="en-US" sz="2800" u="sng" dirty="0"/>
              <a:t>Outer Layer: Inference over the control</a:t>
            </a:r>
            <a:endParaRPr lang="en-IL" sz="2800" u="sng" dirty="0"/>
          </a:p>
        </p:txBody>
      </p:sp>
      <p:pic>
        <p:nvPicPr>
          <p:cNvPr id="10" name="Picture 9">
            <a:extLst>
              <a:ext uri="{FF2B5EF4-FFF2-40B4-BE49-F238E27FC236}">
                <a16:creationId xmlns:a16="http://schemas.microsoft.com/office/drawing/2014/main" id="{E733D265-F6D1-7705-56AC-BB65C5776F3C}"/>
              </a:ext>
            </a:extLst>
          </p:cNvPr>
          <p:cNvPicPr>
            <a:picLocks noChangeAspect="1"/>
          </p:cNvPicPr>
          <p:nvPr/>
        </p:nvPicPr>
        <p:blipFill>
          <a:blip r:embed="rId3"/>
          <a:stretch>
            <a:fillRect/>
          </a:stretch>
        </p:blipFill>
        <p:spPr>
          <a:xfrm>
            <a:off x="3053394" y="3024131"/>
            <a:ext cx="4591691" cy="809738"/>
          </a:xfrm>
          <a:prstGeom prst="rect">
            <a:avLst/>
          </a:prstGeom>
        </p:spPr>
      </p:pic>
      <p:pic>
        <p:nvPicPr>
          <p:cNvPr id="12" name="Picture 11">
            <a:extLst>
              <a:ext uri="{FF2B5EF4-FFF2-40B4-BE49-F238E27FC236}">
                <a16:creationId xmlns:a16="http://schemas.microsoft.com/office/drawing/2014/main" id="{A014FB26-3F5C-7805-571C-81A696C36DFE}"/>
              </a:ext>
            </a:extLst>
          </p:cNvPr>
          <p:cNvPicPr>
            <a:picLocks noChangeAspect="1"/>
          </p:cNvPicPr>
          <p:nvPr/>
        </p:nvPicPr>
        <p:blipFill>
          <a:blip r:embed="rId4"/>
          <a:stretch>
            <a:fillRect/>
          </a:stretch>
        </p:blipFill>
        <p:spPr>
          <a:xfrm>
            <a:off x="3053394" y="5952999"/>
            <a:ext cx="4563112" cy="905001"/>
          </a:xfrm>
          <a:prstGeom prst="rect">
            <a:avLst/>
          </a:prstGeom>
        </p:spPr>
      </p:pic>
    </p:spTree>
    <p:extLst>
      <p:ext uri="{BB962C8B-B14F-4D97-AF65-F5344CB8AC3E}">
        <p14:creationId xmlns:p14="http://schemas.microsoft.com/office/powerpoint/2010/main" val="2134514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240280" y="1471378"/>
            <a:ext cx="6103922" cy="933494"/>
          </a:xfrm>
        </p:spPr>
        <p:txBody>
          <a:bodyPr>
            <a:normAutofit/>
          </a:bodyPr>
          <a:lstStyle/>
          <a:p>
            <a:pPr algn="ctr"/>
            <a:r>
              <a:rPr lang="en-US" sz="2800" u="sng" dirty="0"/>
              <a:t>Outer Layer: Inference over the control</a:t>
            </a:r>
            <a:br>
              <a:rPr lang="en-IL" sz="2800" u="sng" dirty="0"/>
            </a:br>
            <a:endParaRPr lang="en-IL"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A57806-3A36-7652-7971-8A5054F0B87B}"/>
                  </a:ext>
                </a:extLst>
              </p:cNvPr>
              <p:cNvSpPr>
                <a:spLocks noGrp="1"/>
              </p:cNvSpPr>
              <p:nvPr>
                <p:ph idx="1"/>
              </p:nvPr>
            </p:nvSpPr>
            <p:spPr>
              <a:xfrm>
                <a:off x="728472" y="2187574"/>
                <a:ext cx="10515600" cy="4351338"/>
              </a:xfrm>
            </p:spPr>
            <p:txBody>
              <a:bodyPr>
                <a:normAutofit fontScale="92500" lnSpcReduction="10000"/>
              </a:bodyPr>
              <a:lstStyle/>
              <a:p>
                <a:r>
                  <a:rPr lang="en-US" sz="2400" dirty="0"/>
                  <a:t>The control update is preformed in a continuous domain and can be realized using different optimization techniques. In the paper the method that used is a simple gradient method to compute </a:t>
                </a:r>
                <a14:m>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𝐿</m:t>
                        </m:r>
                        <m:r>
                          <a:rPr lang="en-US" sz="2400" b="0" i="1" smtClean="0">
                            <a:latin typeface="Cambria Math" panose="02040503050406030204" pitchFamily="18" charset="0"/>
                          </a:rPr>
                          <m:t>−</m:t>
                        </m:r>
                        <m:r>
                          <a:rPr lang="en-US" sz="2400" b="0" i="1" smtClean="0">
                            <a:latin typeface="Cambria Math" panose="02040503050406030204" pitchFamily="18" charset="0"/>
                          </a:rPr>
                          <m:t>1</m:t>
                        </m:r>
                      </m:sub>
                      <m:sup>
                        <m:r>
                          <a:rPr lang="en-US" sz="2400" b="0" i="1" smtClean="0">
                            <a:latin typeface="Cambria Math" panose="02040503050406030204" pitchFamily="18" charset="0"/>
                          </a:rPr>
                          <m:t>⋆</m:t>
                        </m:r>
                      </m:sup>
                    </m:sSubSup>
                  </m:oMath>
                </a14:m>
                <a:r>
                  <a:rPr lang="en-US" sz="2400" dirty="0"/>
                  <a:t>.</a:t>
                </a:r>
              </a:p>
              <a:p>
                <a:r>
                  <a:rPr lang="en-US" sz="2400" dirty="0"/>
                  <a:t>Gradient Descent Method: At each </a:t>
                </a:r>
                <a:r>
                  <a:rPr lang="en-US" sz="2400" dirty="0" err="1"/>
                  <a:t>i-th</a:t>
                </a:r>
                <a:r>
                  <a:rPr lang="en-US" sz="2400" dirty="0"/>
                  <a:t> iteration of this method the current control is updated as follows:</a:t>
                </a:r>
              </a:p>
              <a:p>
                <a:pPr marL="0" indent="0">
                  <a:buNone/>
                </a:pPr>
                <a:endParaRPr lang="en-US" dirty="0"/>
              </a:p>
              <a:p>
                <a:pPr lvl="1"/>
                <a:r>
                  <a:rPr lang="en-US" dirty="0"/>
                  <a:t>Where:</a:t>
                </a:r>
              </a:p>
              <a:p>
                <a:pPr lvl="2"/>
                <a14:m>
                  <m:oMath xmlns:m="http://schemas.openxmlformats.org/officeDocument/2006/math">
                    <m:r>
                      <m:rPr>
                        <m:sty m:val="p"/>
                      </m:rP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𝐽</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 </m:t>
                    </m:r>
                  </m:oMath>
                </a14:m>
                <a:r>
                  <a:rPr lang="en-US" dirty="0"/>
                  <a:t>- is the gradient of the objective function</a:t>
                </a:r>
              </a:p>
              <a:p>
                <a:pPr lvl="2"/>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oMath>
                </a14:m>
                <a:r>
                  <a:rPr lang="en-US" dirty="0"/>
                  <a:t>– suitable step size (positive value)</a:t>
                </a:r>
              </a:p>
              <a:p>
                <a:r>
                  <a:rPr lang="en-US" sz="2400" dirty="0"/>
                  <a:t>The iterations terminate when a suitable stopping condition is reached.</a:t>
                </a:r>
              </a:p>
              <a:p>
                <a:pPr marL="0" indent="0">
                  <a:buNone/>
                </a:pPr>
                <a:r>
                  <a:rPr lang="en-US" sz="2400" dirty="0"/>
                  <a:t>    One common stopping condition are based on the norm of the </a:t>
                </a: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𝐽</m:t>
                        </m:r>
                      </m:e>
                      <m:sub>
                        <m:r>
                          <a:rPr lang="en-US" sz="2400" b="0" i="1" smtClean="0">
                            <a:latin typeface="Cambria Math" panose="02040503050406030204" pitchFamily="18" charset="0"/>
                            <a:ea typeface="Cambria Math" panose="02040503050406030204" pitchFamily="18" charset="0"/>
                          </a:rPr>
                          <m:t>𝑘</m:t>
                        </m:r>
                      </m:sub>
                    </m:sSub>
                  </m:oMath>
                </a14:m>
                <a:r>
                  <a:rPr lang="en-US" sz="2400" dirty="0"/>
                  <a:t> </a:t>
                </a:r>
              </a:p>
              <a:p>
                <a:pPr marL="0" indent="0">
                  <a:buNone/>
                </a:pPr>
                <a:r>
                  <a:rPr lang="en-US" sz="2400" dirty="0"/>
                  <a:t>    (the gradient become zero at minimum).</a:t>
                </a:r>
                <a:endParaRPr lang="en-IL" sz="2400" dirty="0"/>
              </a:p>
            </p:txBody>
          </p:sp>
        </mc:Choice>
        <mc:Fallback xmlns="">
          <p:sp>
            <p:nvSpPr>
              <p:cNvPr id="3" name="Content Placeholder 2">
                <a:extLst>
                  <a:ext uri="{FF2B5EF4-FFF2-40B4-BE49-F238E27FC236}">
                    <a16:creationId xmlns:a16="http://schemas.microsoft.com/office/drawing/2014/main" id="{85A57806-3A36-7652-7971-8A5054F0B87B}"/>
                  </a:ext>
                </a:extLst>
              </p:cNvPr>
              <p:cNvSpPr>
                <a:spLocks noGrp="1" noRot="1" noChangeAspect="1" noMove="1" noResize="1" noEditPoints="1" noAdjustHandles="1" noChangeArrowheads="1" noChangeShapeType="1" noTextEdit="1"/>
              </p:cNvSpPr>
              <p:nvPr>
                <p:ph idx="1"/>
              </p:nvPr>
            </p:nvSpPr>
            <p:spPr>
              <a:xfrm>
                <a:off x="728472" y="2187574"/>
                <a:ext cx="10515600" cy="4351338"/>
              </a:xfrm>
              <a:blipFill>
                <a:blip r:embed="rId2"/>
                <a:stretch>
                  <a:fillRect l="-696" t="-2381" r="-1101"/>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27</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078992" y="701937"/>
            <a:ext cx="8202168" cy="769441"/>
          </a:xfrm>
          <a:prstGeom prst="rect">
            <a:avLst/>
          </a:prstGeom>
          <a:noFill/>
        </p:spPr>
        <p:txBody>
          <a:bodyPr wrap="square" rtlCol="0">
            <a:spAutoFit/>
          </a:bodyPr>
          <a:lstStyle/>
          <a:p>
            <a:pPr algn="ctr"/>
            <a:r>
              <a:rPr lang="en-US" sz="4400" b="1" u="sng" dirty="0"/>
              <a:t>Planning in the GBS</a:t>
            </a:r>
            <a:endParaRPr lang="en-IL" sz="4400" dirty="0"/>
          </a:p>
        </p:txBody>
      </p:sp>
      <p:pic>
        <p:nvPicPr>
          <p:cNvPr id="9" name="Picture 8">
            <a:extLst>
              <a:ext uri="{FF2B5EF4-FFF2-40B4-BE49-F238E27FC236}">
                <a16:creationId xmlns:a16="http://schemas.microsoft.com/office/drawing/2014/main" id="{14F787A0-F459-1423-BEC2-587F38CD9C8F}"/>
              </a:ext>
            </a:extLst>
          </p:cNvPr>
          <p:cNvPicPr>
            <a:picLocks noChangeAspect="1"/>
          </p:cNvPicPr>
          <p:nvPr/>
        </p:nvPicPr>
        <p:blipFill>
          <a:blip r:embed="rId3"/>
          <a:stretch>
            <a:fillRect/>
          </a:stretch>
        </p:blipFill>
        <p:spPr>
          <a:xfrm>
            <a:off x="4469281" y="3505873"/>
            <a:ext cx="4296375" cy="857370"/>
          </a:xfrm>
          <a:prstGeom prst="rect">
            <a:avLst/>
          </a:prstGeom>
        </p:spPr>
      </p:pic>
    </p:spTree>
    <p:extLst>
      <p:ext uri="{BB962C8B-B14F-4D97-AF65-F5344CB8AC3E}">
        <p14:creationId xmlns:p14="http://schemas.microsoft.com/office/powerpoint/2010/main" val="1003823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240280" y="1471378"/>
            <a:ext cx="6103922" cy="933494"/>
          </a:xfrm>
        </p:spPr>
        <p:txBody>
          <a:bodyPr>
            <a:normAutofit/>
          </a:bodyPr>
          <a:lstStyle/>
          <a:p>
            <a:pPr algn="ctr"/>
            <a:r>
              <a:rPr lang="en-US" sz="2800" u="sng" dirty="0"/>
              <a:t>Outer Layer: Inference over the control</a:t>
            </a:r>
            <a:br>
              <a:rPr lang="en-IL" sz="2800" u="sng" dirty="0"/>
            </a:br>
            <a:endParaRPr lang="en-IL"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A57806-3A36-7652-7971-8A5054F0B87B}"/>
                  </a:ext>
                </a:extLst>
              </p:cNvPr>
              <p:cNvSpPr>
                <a:spLocks noGrp="1"/>
              </p:cNvSpPr>
              <p:nvPr>
                <p:ph idx="1"/>
              </p:nvPr>
            </p:nvSpPr>
            <p:spPr>
              <a:xfrm>
                <a:off x="755904" y="2187574"/>
                <a:ext cx="10515600" cy="4351338"/>
              </a:xfrm>
            </p:spPr>
            <p:txBody>
              <a:bodyPr/>
              <a:lstStyle/>
              <a:p>
                <a:r>
                  <a:rPr lang="en-US" dirty="0"/>
                  <a:t>upon convergence the gradient method provides the optimal control policy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a14:m>
                <a:r>
                  <a:rPr lang="en-US" dirty="0"/>
                  <a:t> for </a:t>
                </a:r>
                <a14:m>
                  <m:oMath xmlns:m="http://schemas.openxmlformats.org/officeDocument/2006/math">
                    <m:r>
                      <a:rPr lang="en-US" b="0" i="1" smtClean="0">
                        <a:latin typeface="Cambria Math" panose="02040503050406030204" pitchFamily="18" charset="0"/>
                      </a:rPr>
                      <m:t>𝐿</m:t>
                    </m:r>
                  </m:oMath>
                </a14:m>
                <a:r>
                  <a:rPr lang="en-US" dirty="0"/>
                  <a:t> look-ahead steps.</a:t>
                </a:r>
              </a:p>
              <a:p>
                <a:r>
                  <a:rPr lang="en-US" dirty="0"/>
                  <a:t> </a:t>
                </a:r>
                <a:r>
                  <a:rPr lang="en-US" dirty="0">
                    <a:highlight>
                      <a:srgbClr val="FFFF00"/>
                    </a:highlight>
                  </a:rPr>
                  <a:t>according to the standard model predictive control framework at each time the agent solve the optimization problem and only applies the first command </a:t>
                </a:r>
                <a14:m>
                  <m:oMath xmlns:m="http://schemas.openxmlformats.org/officeDocument/2006/math">
                    <m:sSubSup>
                      <m:sSubSupPr>
                        <m:ctrlPr>
                          <a:rPr lang="en-US" i="1" smtClean="0">
                            <a:highlight>
                              <a:srgbClr val="FFFF00"/>
                            </a:highlight>
                            <a:latin typeface="Cambria Math" panose="02040503050406030204" pitchFamily="18" charset="0"/>
                          </a:rPr>
                        </m:ctrlPr>
                      </m:sSubSupPr>
                      <m:e>
                        <m:r>
                          <a:rPr lang="en-US" b="0" i="1" smtClean="0">
                            <a:highlight>
                              <a:srgbClr val="FFFF00"/>
                            </a:highlight>
                            <a:latin typeface="Cambria Math" panose="02040503050406030204" pitchFamily="18" charset="0"/>
                          </a:rPr>
                          <m:t>𝑢</m:t>
                        </m:r>
                      </m:e>
                      <m:sub>
                        <m:r>
                          <a:rPr lang="en-US" b="0" i="1" smtClean="0">
                            <a:highlight>
                              <a:srgbClr val="FFFF00"/>
                            </a:highlight>
                            <a:latin typeface="Cambria Math" panose="02040503050406030204" pitchFamily="18" charset="0"/>
                          </a:rPr>
                          <m:t>𝑘</m:t>
                        </m:r>
                      </m:sub>
                      <m:sup>
                        <m:r>
                          <a:rPr lang="en-US" b="0" i="1" smtClean="0">
                            <a:highlight>
                              <a:srgbClr val="FFFF00"/>
                            </a:highlight>
                            <a:latin typeface="Cambria Math" panose="02040503050406030204" pitchFamily="18" charset="0"/>
                          </a:rPr>
                          <m:t>⋆</m:t>
                        </m:r>
                      </m:sup>
                    </m:sSubSup>
                  </m:oMath>
                </a14:m>
                <a:r>
                  <a:rPr lang="en-US" dirty="0">
                    <a:highlight>
                      <a:srgbClr val="FFFF00"/>
                    </a:highlight>
                  </a:rPr>
                  <a:t> extracted from the computed policy </a:t>
                </a:r>
                <a14:m>
                  <m:oMath xmlns:m="http://schemas.openxmlformats.org/officeDocument/2006/math">
                    <m:sSubSup>
                      <m:sSubSupPr>
                        <m:ctrlPr>
                          <a:rPr lang="en-US" i="1">
                            <a:highlight>
                              <a:srgbClr val="FFFF00"/>
                            </a:highlight>
                            <a:latin typeface="Cambria Math" panose="02040503050406030204" pitchFamily="18" charset="0"/>
                          </a:rPr>
                        </m:ctrlPr>
                      </m:sSubSupPr>
                      <m:e>
                        <m:r>
                          <a:rPr lang="en-US" i="1">
                            <a:highlight>
                              <a:srgbClr val="FFFF00"/>
                            </a:highlight>
                            <a:latin typeface="Cambria Math" panose="02040503050406030204" pitchFamily="18" charset="0"/>
                          </a:rPr>
                          <m:t>𝑢</m:t>
                        </m:r>
                      </m:e>
                      <m:sub>
                        <m:r>
                          <a:rPr lang="en-US" i="1">
                            <a:highlight>
                              <a:srgbClr val="FFFF00"/>
                            </a:highlight>
                            <a:latin typeface="Cambria Math" panose="02040503050406030204" pitchFamily="18" charset="0"/>
                          </a:rPr>
                          <m:t>𝑘</m:t>
                        </m:r>
                        <m:r>
                          <a:rPr lang="en-US" i="1">
                            <a:highlight>
                              <a:srgbClr val="FFFF00"/>
                            </a:highlight>
                            <a:latin typeface="Cambria Math" panose="02040503050406030204" pitchFamily="18" charset="0"/>
                          </a:rPr>
                          <m:t>:</m:t>
                        </m:r>
                        <m:r>
                          <a:rPr lang="en-US" i="1">
                            <a:highlight>
                              <a:srgbClr val="FFFF00"/>
                            </a:highlight>
                            <a:latin typeface="Cambria Math" panose="02040503050406030204" pitchFamily="18" charset="0"/>
                          </a:rPr>
                          <m:t>𝑘</m:t>
                        </m:r>
                        <m:r>
                          <a:rPr lang="en-US" i="1">
                            <a:highlight>
                              <a:srgbClr val="FFFF00"/>
                            </a:highlight>
                            <a:latin typeface="Cambria Math" panose="02040503050406030204" pitchFamily="18" charset="0"/>
                          </a:rPr>
                          <m:t>+</m:t>
                        </m:r>
                        <m:r>
                          <a:rPr lang="en-US" i="1">
                            <a:highlight>
                              <a:srgbClr val="FFFF00"/>
                            </a:highlight>
                            <a:latin typeface="Cambria Math" panose="02040503050406030204" pitchFamily="18" charset="0"/>
                          </a:rPr>
                          <m:t>𝐿</m:t>
                        </m:r>
                        <m:r>
                          <a:rPr lang="en-US" i="1">
                            <a:highlight>
                              <a:srgbClr val="FFFF00"/>
                            </a:highlight>
                            <a:latin typeface="Cambria Math" panose="02040503050406030204" pitchFamily="18" charset="0"/>
                          </a:rPr>
                          <m:t>−</m:t>
                        </m:r>
                        <m:r>
                          <a:rPr lang="en-US" i="1">
                            <a:highlight>
                              <a:srgbClr val="FFFF00"/>
                            </a:highlight>
                            <a:latin typeface="Cambria Math" panose="02040503050406030204" pitchFamily="18" charset="0"/>
                          </a:rPr>
                          <m:t>1</m:t>
                        </m:r>
                      </m:sub>
                      <m:sup>
                        <m:r>
                          <a:rPr lang="en-US" i="1">
                            <a:highlight>
                              <a:srgbClr val="FFFF00"/>
                            </a:highlight>
                            <a:latin typeface="Cambria Math" panose="02040503050406030204" pitchFamily="18" charset="0"/>
                          </a:rPr>
                          <m:t>⋆</m:t>
                        </m:r>
                      </m:sup>
                    </m:sSubSup>
                  </m:oMath>
                </a14:m>
                <a:endParaRPr lang="en-IL" dirty="0">
                  <a:highlight>
                    <a:srgbClr val="FFFF00"/>
                  </a:highlight>
                </a:endParaRPr>
              </a:p>
            </p:txBody>
          </p:sp>
        </mc:Choice>
        <mc:Fallback xmlns="">
          <p:sp>
            <p:nvSpPr>
              <p:cNvPr id="3" name="Content Placeholder 2">
                <a:extLst>
                  <a:ext uri="{FF2B5EF4-FFF2-40B4-BE49-F238E27FC236}">
                    <a16:creationId xmlns:a16="http://schemas.microsoft.com/office/drawing/2014/main" id="{85A57806-3A36-7652-7971-8A5054F0B87B}"/>
                  </a:ext>
                </a:extLst>
              </p:cNvPr>
              <p:cNvSpPr>
                <a:spLocks noGrp="1" noRot="1" noChangeAspect="1" noMove="1" noResize="1" noEditPoints="1" noAdjustHandles="1" noChangeArrowheads="1" noChangeShapeType="1" noTextEdit="1"/>
              </p:cNvSpPr>
              <p:nvPr>
                <p:ph idx="1"/>
              </p:nvPr>
            </p:nvSpPr>
            <p:spPr>
              <a:xfrm>
                <a:off x="755904" y="2187574"/>
                <a:ext cx="10515600" cy="4351338"/>
              </a:xfrm>
              <a:blipFill>
                <a:blip r:embed="rId2"/>
                <a:stretch>
                  <a:fillRect l="-1043" t="-2381"/>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28</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078992" y="701937"/>
            <a:ext cx="8202168" cy="769441"/>
          </a:xfrm>
          <a:prstGeom prst="rect">
            <a:avLst/>
          </a:prstGeom>
          <a:noFill/>
        </p:spPr>
        <p:txBody>
          <a:bodyPr wrap="square" rtlCol="0">
            <a:spAutoFit/>
          </a:bodyPr>
          <a:lstStyle/>
          <a:p>
            <a:pPr algn="ctr"/>
            <a:r>
              <a:rPr lang="en-US" sz="4400" b="1" u="sng" dirty="0"/>
              <a:t>Planning in the GBS</a:t>
            </a:r>
            <a:endParaRPr lang="en-IL" sz="4400" dirty="0"/>
          </a:p>
        </p:txBody>
      </p:sp>
    </p:spTree>
    <p:extLst>
      <p:ext uri="{BB962C8B-B14F-4D97-AF65-F5344CB8AC3E}">
        <p14:creationId xmlns:p14="http://schemas.microsoft.com/office/powerpoint/2010/main" val="126938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903220" y="994757"/>
            <a:ext cx="6103922" cy="933494"/>
          </a:xfrm>
        </p:spPr>
        <p:txBody>
          <a:bodyPr>
            <a:normAutofit/>
          </a:bodyPr>
          <a:lstStyle/>
          <a:p>
            <a:pPr algn="ctr"/>
            <a:r>
              <a:rPr lang="en-US" sz="2800" u="sng" dirty="0"/>
              <a:t>Inner Layer: Inference in GBS</a:t>
            </a:r>
            <a:br>
              <a:rPr lang="en-IL" sz="2800" u="sng" dirty="0"/>
            </a:br>
            <a:endParaRPr lang="en-IL" sz="2800" dirty="0"/>
          </a:p>
        </p:txBody>
      </p:sp>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29</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661160" y="250856"/>
            <a:ext cx="8202168" cy="769441"/>
          </a:xfrm>
          <a:prstGeom prst="rect">
            <a:avLst/>
          </a:prstGeom>
          <a:noFill/>
        </p:spPr>
        <p:txBody>
          <a:bodyPr wrap="square" rtlCol="0">
            <a:spAutoFit/>
          </a:bodyPr>
          <a:lstStyle/>
          <a:p>
            <a:pPr algn="ctr"/>
            <a:r>
              <a:rPr lang="en-US" sz="4400" b="1" u="sng" dirty="0"/>
              <a:t>Planning in the GBS</a:t>
            </a:r>
            <a:endParaRPr lang="en-IL" sz="4400" dirty="0"/>
          </a:p>
        </p:txBody>
      </p:sp>
      <p:grpSp>
        <p:nvGrpSpPr>
          <p:cNvPr id="6" name="Group 5">
            <a:extLst>
              <a:ext uri="{FF2B5EF4-FFF2-40B4-BE49-F238E27FC236}">
                <a16:creationId xmlns:a16="http://schemas.microsoft.com/office/drawing/2014/main" id="{F8CF4E5F-B5B7-1E59-2FCB-EC8D29BCEABC}"/>
              </a:ext>
            </a:extLst>
          </p:cNvPr>
          <p:cNvGrpSpPr/>
          <p:nvPr/>
        </p:nvGrpSpPr>
        <p:grpSpPr>
          <a:xfrm>
            <a:off x="2323832" y="1606354"/>
            <a:ext cx="7262698" cy="5071893"/>
            <a:chOff x="1527401" y="125413"/>
            <a:chExt cx="9420225" cy="6578598"/>
          </a:xfrm>
        </p:grpSpPr>
        <p:pic>
          <p:nvPicPr>
            <p:cNvPr id="8" name="Picture 7">
              <a:extLst>
                <a:ext uri="{FF2B5EF4-FFF2-40B4-BE49-F238E27FC236}">
                  <a16:creationId xmlns:a16="http://schemas.microsoft.com/office/drawing/2014/main" id="{31870A9B-1119-CA09-86EF-84430BEF03FC}"/>
                </a:ext>
              </a:extLst>
            </p:cNvPr>
            <p:cNvPicPr>
              <a:picLocks noChangeAspect="1"/>
            </p:cNvPicPr>
            <p:nvPr/>
          </p:nvPicPr>
          <p:blipFill>
            <a:blip r:embed="rId3"/>
            <a:stretch>
              <a:fillRect/>
            </a:stretch>
          </p:blipFill>
          <p:spPr>
            <a:xfrm>
              <a:off x="3689575" y="4929187"/>
              <a:ext cx="4467225" cy="838200"/>
            </a:xfrm>
            <a:prstGeom prst="rect">
              <a:avLst/>
            </a:prstGeom>
          </p:spPr>
        </p:pic>
        <p:pic>
          <p:nvPicPr>
            <p:cNvPr id="9" name="Picture 8">
              <a:extLst>
                <a:ext uri="{FF2B5EF4-FFF2-40B4-BE49-F238E27FC236}">
                  <a16:creationId xmlns:a16="http://schemas.microsoft.com/office/drawing/2014/main" id="{429EE92C-1991-46D1-CD14-0271A17BC886}"/>
                </a:ext>
              </a:extLst>
            </p:cNvPr>
            <p:cNvPicPr>
              <a:picLocks noChangeAspect="1"/>
            </p:cNvPicPr>
            <p:nvPr/>
          </p:nvPicPr>
          <p:blipFill>
            <a:blip r:embed="rId4"/>
            <a:stretch>
              <a:fillRect/>
            </a:stretch>
          </p:blipFill>
          <p:spPr>
            <a:xfrm>
              <a:off x="3775300" y="5951536"/>
              <a:ext cx="4381500" cy="752475"/>
            </a:xfrm>
            <a:prstGeom prst="rect">
              <a:avLst/>
            </a:prstGeom>
          </p:spPr>
        </p:pic>
        <p:pic>
          <p:nvPicPr>
            <p:cNvPr id="11" name="Picture 10">
              <a:extLst>
                <a:ext uri="{FF2B5EF4-FFF2-40B4-BE49-F238E27FC236}">
                  <a16:creationId xmlns:a16="http://schemas.microsoft.com/office/drawing/2014/main" id="{71CA017B-37B8-07DD-68C2-11F05117B5FA}"/>
                </a:ext>
              </a:extLst>
            </p:cNvPr>
            <p:cNvPicPr>
              <a:picLocks noChangeAspect="1"/>
            </p:cNvPicPr>
            <p:nvPr/>
          </p:nvPicPr>
          <p:blipFill>
            <a:blip r:embed="rId5"/>
            <a:stretch>
              <a:fillRect/>
            </a:stretch>
          </p:blipFill>
          <p:spPr>
            <a:xfrm>
              <a:off x="1527401" y="125413"/>
              <a:ext cx="9420225" cy="4619625"/>
            </a:xfrm>
            <a:prstGeom prst="rect">
              <a:avLst/>
            </a:prstGeom>
          </p:spPr>
        </p:pic>
      </p:grpSp>
      <p:sp>
        <p:nvSpPr>
          <p:cNvPr id="5" name="Rectangle 4">
            <a:extLst>
              <a:ext uri="{FF2B5EF4-FFF2-40B4-BE49-F238E27FC236}">
                <a16:creationId xmlns:a16="http://schemas.microsoft.com/office/drawing/2014/main" id="{CB2205EA-BF79-186C-912E-E4A4E0534648}"/>
              </a:ext>
            </a:extLst>
          </p:cNvPr>
          <p:cNvSpPr/>
          <p:nvPr/>
        </p:nvSpPr>
        <p:spPr>
          <a:xfrm>
            <a:off x="3509818" y="1928251"/>
            <a:ext cx="4821382" cy="26252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847215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304ED5-1641-597E-467B-0690569F6635}"/>
              </a:ext>
            </a:extLst>
          </p:cNvPr>
          <p:cNvSpPr>
            <a:spLocks noGrp="1"/>
          </p:cNvSpPr>
          <p:nvPr>
            <p:ph type="sldNum" sz="quarter" idx="12"/>
          </p:nvPr>
        </p:nvSpPr>
        <p:spPr/>
        <p:txBody>
          <a:bodyPr/>
          <a:lstStyle/>
          <a:p>
            <a:fld id="{16DBD0CC-423F-4B58-AFF5-83B6DD233671}" type="slidenum">
              <a:rPr lang="en-IL" smtClean="0"/>
              <a:t>3</a:t>
            </a:fld>
            <a:endParaRPr lang="en-IL"/>
          </a:p>
        </p:txBody>
      </p:sp>
      <p:sp>
        <p:nvSpPr>
          <p:cNvPr id="6" name="TextBox 5">
            <a:extLst>
              <a:ext uri="{FF2B5EF4-FFF2-40B4-BE49-F238E27FC236}">
                <a16:creationId xmlns:a16="http://schemas.microsoft.com/office/drawing/2014/main" id="{AAB4507E-B765-2F67-7601-B2BF8AD02556}"/>
              </a:ext>
            </a:extLst>
          </p:cNvPr>
          <p:cNvSpPr txBox="1"/>
          <p:nvPr/>
        </p:nvSpPr>
        <p:spPr>
          <a:xfrm>
            <a:off x="404870" y="497591"/>
            <a:ext cx="6097836" cy="830997"/>
          </a:xfrm>
          <a:prstGeom prst="rect">
            <a:avLst/>
          </a:prstGeom>
          <a:noFill/>
        </p:spPr>
        <p:txBody>
          <a:bodyPr wrap="square">
            <a:spAutoFit/>
          </a:bodyPr>
          <a:lstStyle/>
          <a:p>
            <a:r>
              <a:rPr lang="en-US" sz="2400" u="sng" dirty="0"/>
              <a:t>Approach:</a:t>
            </a:r>
          </a:p>
          <a:p>
            <a:pPr marL="342900" indent="-342900">
              <a:buFont typeface="Arial" panose="020B0604020202020204" pitchFamily="34" charset="0"/>
              <a:buChar char="•"/>
            </a:pPr>
            <a:r>
              <a:rPr lang="en-US" sz="2400" dirty="0"/>
              <a:t>Model Predictive Controller </a:t>
            </a:r>
          </a:p>
        </p:txBody>
      </p:sp>
      <p:pic>
        <p:nvPicPr>
          <p:cNvPr id="7" name="Picture 6" descr="A picture containing text, laser&#10;&#10;Description automatically generated">
            <a:extLst>
              <a:ext uri="{FF2B5EF4-FFF2-40B4-BE49-F238E27FC236}">
                <a16:creationId xmlns:a16="http://schemas.microsoft.com/office/drawing/2014/main" id="{4953CA26-1F1D-A7C6-8B1B-405B4EF75B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7036" y="589988"/>
            <a:ext cx="4182737" cy="2321420"/>
          </a:xfrm>
          <a:prstGeom prst="rect">
            <a:avLst/>
          </a:prstGeom>
        </p:spPr>
      </p:pic>
      <p:pic>
        <p:nvPicPr>
          <p:cNvPr id="9" name="Picture 8">
            <a:extLst>
              <a:ext uri="{FF2B5EF4-FFF2-40B4-BE49-F238E27FC236}">
                <a16:creationId xmlns:a16="http://schemas.microsoft.com/office/drawing/2014/main" id="{FB7EF93A-BB7A-3EC8-595E-0A413ED7BC1F}"/>
              </a:ext>
            </a:extLst>
          </p:cNvPr>
          <p:cNvPicPr>
            <a:picLocks noChangeAspect="1"/>
          </p:cNvPicPr>
          <p:nvPr/>
        </p:nvPicPr>
        <p:blipFill>
          <a:blip r:embed="rId3"/>
          <a:stretch>
            <a:fillRect/>
          </a:stretch>
        </p:blipFill>
        <p:spPr>
          <a:xfrm>
            <a:off x="698329" y="3946593"/>
            <a:ext cx="6815176" cy="2605390"/>
          </a:xfrm>
          <a:prstGeom prst="rect">
            <a:avLst/>
          </a:prstGeom>
        </p:spPr>
      </p:pic>
      <p:sp>
        <p:nvSpPr>
          <p:cNvPr id="10" name="TextBox 9">
            <a:extLst>
              <a:ext uri="{FF2B5EF4-FFF2-40B4-BE49-F238E27FC236}">
                <a16:creationId xmlns:a16="http://schemas.microsoft.com/office/drawing/2014/main" id="{084FC8F1-53EC-769B-B78F-08467D36D5A6}"/>
              </a:ext>
            </a:extLst>
          </p:cNvPr>
          <p:cNvSpPr txBox="1"/>
          <p:nvPr/>
        </p:nvSpPr>
        <p:spPr>
          <a:xfrm>
            <a:off x="1855672" y="3286302"/>
            <a:ext cx="4240328" cy="461665"/>
          </a:xfrm>
          <a:prstGeom prst="rect">
            <a:avLst/>
          </a:prstGeom>
          <a:noFill/>
        </p:spPr>
        <p:txBody>
          <a:bodyPr wrap="none" rtlCol="0">
            <a:spAutoFit/>
          </a:bodyPr>
          <a:lstStyle/>
          <a:p>
            <a:r>
              <a:rPr lang="en-US" sz="2400" dirty="0"/>
              <a:t>Plan with the Estimation in mind</a:t>
            </a:r>
          </a:p>
        </p:txBody>
      </p:sp>
    </p:spTree>
    <p:extLst>
      <p:ext uri="{BB962C8B-B14F-4D97-AF65-F5344CB8AC3E}">
        <p14:creationId xmlns:p14="http://schemas.microsoft.com/office/powerpoint/2010/main" val="39147994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903220" y="994757"/>
            <a:ext cx="6103922" cy="933494"/>
          </a:xfrm>
        </p:spPr>
        <p:txBody>
          <a:bodyPr>
            <a:normAutofit/>
          </a:bodyPr>
          <a:lstStyle/>
          <a:p>
            <a:pPr algn="ctr"/>
            <a:r>
              <a:rPr lang="en-US" sz="2800" u="sng" dirty="0"/>
              <a:t>Inner Layer: Inference in GBS</a:t>
            </a:r>
            <a:br>
              <a:rPr lang="en-IL" sz="2800" u="sng" dirty="0"/>
            </a:br>
            <a:endParaRPr lang="en-IL" sz="2800" dirty="0"/>
          </a:p>
        </p:txBody>
      </p:sp>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30</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661160" y="250856"/>
            <a:ext cx="8202168" cy="769441"/>
          </a:xfrm>
          <a:prstGeom prst="rect">
            <a:avLst/>
          </a:prstGeom>
          <a:noFill/>
        </p:spPr>
        <p:txBody>
          <a:bodyPr wrap="square" rtlCol="0">
            <a:spAutoFit/>
          </a:bodyPr>
          <a:lstStyle/>
          <a:p>
            <a:pPr algn="ctr"/>
            <a:r>
              <a:rPr lang="en-US" sz="4400" b="1" u="sng" dirty="0"/>
              <a:t>Planning in the GBS</a:t>
            </a:r>
            <a:endParaRPr lang="en-IL" sz="44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E1F2F9D-ED73-A2A2-82E6-243C870B6E3A}"/>
                  </a:ext>
                </a:extLst>
              </p:cNvPr>
              <p:cNvSpPr txBox="1"/>
              <p:nvPr/>
            </p:nvSpPr>
            <p:spPr>
              <a:xfrm>
                <a:off x="685800" y="2119431"/>
                <a:ext cx="11192256" cy="4014945"/>
              </a:xfrm>
              <a:prstGeom prst="rect">
                <a:avLst/>
              </a:prstGeom>
              <a:noFill/>
            </p:spPr>
            <p:txBody>
              <a:bodyPr wrap="square" rtlCol="0">
                <a:spAutoFit/>
              </a:bodyPr>
              <a:lstStyle/>
              <a:p>
                <a:pPr marL="285750" indent="-285750">
                  <a:buFont typeface="Arial" panose="020B0604020202020204" pitchFamily="34" charset="0"/>
                  <a:buChar char="•"/>
                </a:pPr>
                <a:r>
                  <a:rPr lang="en-US" dirty="0"/>
                  <a:t>The inner layer involve the computation of the Gaussian approximation of:</a:t>
                </a:r>
              </a:p>
              <a:p>
                <a:pPr marL="285750" indent="-285750">
                  <a:buFont typeface="Arial" panose="020B0604020202020204" pitchFamily="34" charset="0"/>
                  <a:buChar char="•"/>
                </a:pPr>
                <a:endParaRPr lang="en-US" dirty="0"/>
              </a:p>
              <a:p>
                <a:endParaRPr lang="en-US" dirty="0"/>
              </a:p>
              <a:p>
                <a:endParaRPr lang="en-US" dirty="0"/>
              </a:p>
              <a:p>
                <a:pPr marL="285750" indent="-285750">
                  <a:buFont typeface="Arial" panose="020B0604020202020204" pitchFamily="34" charset="0"/>
                  <a:buChar char="•"/>
                </a:pPr>
                <a:r>
                  <a:rPr lang="en-US" dirty="0"/>
                  <a:t>Whose mean value coincides with the MAP estimate of:</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Number of complications arising when trying to solve the </a:t>
                </a:r>
                <a14:m>
                  <m:oMath xmlns:m="http://schemas.openxmlformats.org/officeDocument/2006/math">
                    <m:r>
                      <a:rPr lang="en-US" b="0" i="1" smtClean="0">
                        <a:latin typeface="Cambria Math" panose="02040503050406030204" pitchFamily="18" charset="0"/>
                      </a:rPr>
                      <m:t>𝑎𝑟𝑔𝑚𝑖𝑛</m:t>
                    </m:r>
                  </m:oMath>
                </a14:m>
                <a:r>
                  <a:rPr lang="en-US" dirty="0"/>
                  <a:t> problem:</a:t>
                </a:r>
              </a:p>
              <a:p>
                <a:pPr marL="800100" lvl="1" indent="-342900">
                  <a:buAutoNum type="arabicPeriod"/>
                </a:pPr>
                <a:r>
                  <a:rPr lang="en-US" dirty="0"/>
                  <a:t>Unknown if observation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will be obtained</a:t>
                </a:r>
              </a:p>
              <a:p>
                <a:pPr marL="800100" lvl="1" indent="-342900">
                  <a:buAutoNum type="arabicPeriod"/>
                </a:pPr>
                <a:r>
                  <a:rPr lang="en-US" dirty="0"/>
                  <a:t>Even if we have an observation we cannot know a-priori what the future measurement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will be</a:t>
                </a:r>
              </a:p>
              <a:p>
                <a:pPr marL="800100" lvl="1" indent="-342900">
                  <a:buAutoNum type="arabicPeriod"/>
                </a:pPr>
                <a:endParaRPr lang="en-US" dirty="0"/>
              </a:p>
              <a:p>
                <a:pPr lvl="1"/>
                <a:endParaRPr lang="en-US" dirty="0"/>
              </a:p>
            </p:txBody>
          </p:sp>
        </mc:Choice>
        <mc:Fallback xmlns="">
          <p:sp>
            <p:nvSpPr>
              <p:cNvPr id="3" name="TextBox 2">
                <a:extLst>
                  <a:ext uri="{FF2B5EF4-FFF2-40B4-BE49-F238E27FC236}">
                    <a16:creationId xmlns:a16="http://schemas.microsoft.com/office/drawing/2014/main" id="{0E1F2F9D-ED73-A2A2-82E6-243C870B6E3A}"/>
                  </a:ext>
                </a:extLst>
              </p:cNvPr>
              <p:cNvSpPr txBox="1">
                <a:spLocks noRot="1" noChangeAspect="1" noMove="1" noResize="1" noEditPoints="1" noAdjustHandles="1" noChangeArrowheads="1" noChangeShapeType="1" noTextEdit="1"/>
              </p:cNvSpPr>
              <p:nvPr/>
            </p:nvSpPr>
            <p:spPr>
              <a:xfrm>
                <a:off x="685800" y="2119431"/>
                <a:ext cx="11192256" cy="4014945"/>
              </a:xfrm>
              <a:prstGeom prst="rect">
                <a:avLst/>
              </a:prstGeom>
              <a:blipFill>
                <a:blip r:embed="rId3"/>
                <a:stretch>
                  <a:fillRect l="-381" t="-912"/>
                </a:stretch>
              </a:blipFill>
            </p:spPr>
            <p:txBody>
              <a:bodyPr/>
              <a:lstStyle/>
              <a:p>
                <a:r>
                  <a:rPr lang="en-IL">
                    <a:noFill/>
                  </a:rPr>
                  <a:t> </a:t>
                </a:r>
              </a:p>
            </p:txBody>
          </p:sp>
        </mc:Fallback>
      </mc:AlternateContent>
      <p:pic>
        <p:nvPicPr>
          <p:cNvPr id="20" name="Picture 19">
            <a:extLst>
              <a:ext uri="{FF2B5EF4-FFF2-40B4-BE49-F238E27FC236}">
                <a16:creationId xmlns:a16="http://schemas.microsoft.com/office/drawing/2014/main" id="{F77CC823-15AE-3DC9-B3E4-FA00D9F62B73}"/>
              </a:ext>
            </a:extLst>
          </p:cNvPr>
          <p:cNvPicPr>
            <a:picLocks noChangeAspect="1"/>
          </p:cNvPicPr>
          <p:nvPr/>
        </p:nvPicPr>
        <p:blipFill>
          <a:blip r:embed="rId4"/>
          <a:stretch>
            <a:fillRect/>
          </a:stretch>
        </p:blipFill>
        <p:spPr>
          <a:xfrm>
            <a:off x="4081245" y="2458567"/>
            <a:ext cx="3115110" cy="600159"/>
          </a:xfrm>
          <a:prstGeom prst="rect">
            <a:avLst/>
          </a:prstGeom>
        </p:spPr>
      </p:pic>
      <p:pic>
        <p:nvPicPr>
          <p:cNvPr id="22" name="Picture 21">
            <a:extLst>
              <a:ext uri="{FF2B5EF4-FFF2-40B4-BE49-F238E27FC236}">
                <a16:creationId xmlns:a16="http://schemas.microsoft.com/office/drawing/2014/main" id="{E336947E-3B45-76AE-F0D5-CFACADAF050F}"/>
              </a:ext>
            </a:extLst>
          </p:cNvPr>
          <p:cNvPicPr>
            <a:picLocks noChangeAspect="1"/>
          </p:cNvPicPr>
          <p:nvPr/>
        </p:nvPicPr>
        <p:blipFill>
          <a:blip r:embed="rId5"/>
          <a:stretch>
            <a:fillRect/>
          </a:stretch>
        </p:blipFill>
        <p:spPr>
          <a:xfrm>
            <a:off x="2723328" y="3799275"/>
            <a:ext cx="5887272" cy="638264"/>
          </a:xfrm>
          <a:prstGeom prst="rect">
            <a:avLst/>
          </a:prstGeom>
        </p:spPr>
      </p:pic>
    </p:spTree>
    <p:extLst>
      <p:ext uri="{BB962C8B-B14F-4D97-AF65-F5344CB8AC3E}">
        <p14:creationId xmlns:p14="http://schemas.microsoft.com/office/powerpoint/2010/main" val="2873912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903220" y="994757"/>
            <a:ext cx="6103922" cy="933494"/>
          </a:xfrm>
        </p:spPr>
        <p:txBody>
          <a:bodyPr>
            <a:normAutofit/>
          </a:bodyPr>
          <a:lstStyle/>
          <a:p>
            <a:pPr algn="ctr"/>
            <a:r>
              <a:rPr lang="en-US" sz="2800" u="sng" dirty="0"/>
              <a:t>Inner Layer: Inference in GBS</a:t>
            </a:r>
            <a:br>
              <a:rPr lang="en-IL" sz="2800" u="sng" dirty="0"/>
            </a:br>
            <a:endParaRPr lang="en-IL" sz="2800" dirty="0"/>
          </a:p>
        </p:txBody>
      </p:sp>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31</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661160" y="250856"/>
            <a:ext cx="8202168" cy="769441"/>
          </a:xfrm>
          <a:prstGeom prst="rect">
            <a:avLst/>
          </a:prstGeom>
          <a:noFill/>
        </p:spPr>
        <p:txBody>
          <a:bodyPr wrap="square" rtlCol="0">
            <a:spAutoFit/>
          </a:bodyPr>
          <a:lstStyle/>
          <a:p>
            <a:pPr algn="ctr"/>
            <a:r>
              <a:rPr lang="en-US" sz="4400" b="1" u="sng" dirty="0"/>
              <a:t>Planning in the GBS</a:t>
            </a:r>
            <a:endParaRPr lang="en-IL" sz="44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E1F2F9D-ED73-A2A2-82E6-243C870B6E3A}"/>
                  </a:ext>
                </a:extLst>
              </p:cNvPr>
              <p:cNvSpPr txBox="1"/>
              <p:nvPr/>
            </p:nvSpPr>
            <p:spPr>
              <a:xfrm>
                <a:off x="649224" y="2066347"/>
                <a:ext cx="11192256" cy="3625736"/>
              </a:xfrm>
              <a:prstGeom prst="rect">
                <a:avLst/>
              </a:prstGeom>
              <a:noFill/>
            </p:spPr>
            <p:txBody>
              <a:bodyPr wrap="square" rtlCol="0">
                <a:spAutoFit/>
              </a:bodyPr>
              <a:lstStyle/>
              <a:p>
                <a:pPr marL="285750" lvl="1" indent="-285750">
                  <a:buFont typeface="Arial" panose="020B0604020202020204" pitchFamily="34" charset="0"/>
                  <a:buChar char="•"/>
                </a:pPr>
                <a:r>
                  <a:rPr lang="en-US" dirty="0"/>
                  <a:t>The complications lead to definition of 2 new random variables:</a:t>
                </a:r>
              </a:p>
              <a:p>
                <a:pPr marL="0" lvl="1"/>
                <a:r>
                  <a:rPr lang="en-US" dirty="0"/>
                  <a:t>	1.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 observation at time </a:t>
                </a:r>
                <a14:m>
                  <m:oMath xmlns:m="http://schemas.openxmlformats.org/officeDocument/2006/math">
                    <m:r>
                      <a:rPr lang="en-US" b="0" i="1" smtClean="0">
                        <a:latin typeface="Cambria Math" panose="02040503050406030204" pitchFamily="18" charset="0"/>
                      </a:rPr>
                      <m:t>𝑖</m:t>
                    </m:r>
                  </m:oMath>
                </a14:m>
                <a:r>
                  <a:rPr lang="en-US" dirty="0"/>
                  <a:t> of the </a:t>
                </a:r>
                <a14:m>
                  <m:oMath xmlns:m="http://schemas.openxmlformats.org/officeDocument/2006/math">
                    <m:r>
                      <a:rPr lang="en-US" b="0" i="1" smtClean="0">
                        <a:latin typeface="Cambria Math" panose="02040503050406030204" pitchFamily="18" charset="0"/>
                      </a:rPr>
                      <m:t>𝑗</m:t>
                    </m:r>
                  </m:oMath>
                </a14:m>
                <a:r>
                  <a:rPr lang="en-US" dirty="0"/>
                  <a:t>th landmark</a:t>
                </a:r>
              </a:p>
              <a:p>
                <a:pPr marL="0" lvl="1"/>
                <a:r>
                  <a:rPr lang="en-US" dirty="0"/>
                  <a:t>	2.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 </a:t>
                </a:r>
                <a14:m>
                  <m:oMath xmlns:m="http://schemas.openxmlformats.org/officeDocument/2006/math">
                    <m:r>
                      <a:rPr lang="en-US" b="0" i="1" smtClean="0">
                        <a:latin typeface="Cambria Math" panose="02040503050406030204" pitchFamily="18" charset="0"/>
                      </a:rPr>
                      <m:t>𝑏𝑖𝑛𝑎𝑟𝑦</m:t>
                    </m:r>
                    <m:r>
                      <a:rPr lang="en-US" b="0" i="1" smtClean="0">
                        <a:latin typeface="Cambria Math" panose="02040503050406030204" pitchFamily="18" charset="0"/>
                      </a:rPr>
                      <m:t> </m:t>
                    </m:r>
                  </m:oMath>
                </a14:m>
                <a:r>
                  <a:rPr lang="en-US" dirty="0"/>
                  <a:t>random variable for each observation (acquired or not acquired)</a:t>
                </a:r>
              </a:p>
              <a:p>
                <a:pPr marL="0" lvl="1"/>
                <a:endParaRPr lang="en-US" dirty="0"/>
              </a:p>
              <a:p>
                <a:pPr marL="2857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 </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 </m:t>
                    </m:r>
                  </m:oMath>
                </a14:m>
                <a:r>
                  <a:rPr lang="en-US" dirty="0"/>
                  <a:t> lead to a new joint probability density:</a:t>
                </a:r>
              </a:p>
              <a:p>
                <a:pPr marL="0" lvl="1"/>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r>
                  <a:rPr lang="en-US" dirty="0"/>
                  <a:t>Noted that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Sub>
                          </m:e>
                        </m:d>
                      </m:e>
                      <m:sub>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𝑖</m:t>
                            </m:r>
                          </m:sub>
                        </m:sSub>
                      </m:sup>
                    </m:sSubSup>
                  </m:oMath>
                </a14:m>
                <a:r>
                  <a:rPr lang="en-US" dirty="0"/>
                  <a:t> being the number of possible observations at time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marL="285750" lvl="1" indent="-285750">
                  <a:buFont typeface="Arial" panose="020B0604020202020204" pitchFamily="34" charset="0"/>
                  <a:buChar char="•"/>
                </a:pPr>
                <a:r>
                  <a:rPr lang="en-US" dirty="0"/>
                  <a:t>Using chain rule, we can write the joint probability as:</a:t>
                </a:r>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lvl="1"/>
                <a:endParaRPr lang="en-US" dirty="0"/>
              </a:p>
            </p:txBody>
          </p:sp>
        </mc:Choice>
        <mc:Fallback xmlns="">
          <p:sp>
            <p:nvSpPr>
              <p:cNvPr id="3" name="TextBox 2">
                <a:extLst>
                  <a:ext uri="{FF2B5EF4-FFF2-40B4-BE49-F238E27FC236}">
                    <a16:creationId xmlns:a16="http://schemas.microsoft.com/office/drawing/2014/main" id="{0E1F2F9D-ED73-A2A2-82E6-243C870B6E3A}"/>
                  </a:ext>
                </a:extLst>
              </p:cNvPr>
              <p:cNvSpPr txBox="1">
                <a:spLocks noRot="1" noChangeAspect="1" noMove="1" noResize="1" noEditPoints="1" noAdjustHandles="1" noChangeArrowheads="1" noChangeShapeType="1" noTextEdit="1"/>
              </p:cNvSpPr>
              <p:nvPr/>
            </p:nvSpPr>
            <p:spPr>
              <a:xfrm>
                <a:off x="649224" y="2066347"/>
                <a:ext cx="11192256" cy="3625736"/>
              </a:xfrm>
              <a:prstGeom prst="rect">
                <a:avLst/>
              </a:prstGeom>
              <a:blipFill>
                <a:blip r:embed="rId3"/>
                <a:stretch>
                  <a:fillRect l="-381" t="-1008"/>
                </a:stretch>
              </a:blipFill>
            </p:spPr>
            <p:txBody>
              <a:bodyPr/>
              <a:lstStyle/>
              <a:p>
                <a:r>
                  <a:rPr lang="en-IL">
                    <a:noFill/>
                  </a:rPr>
                  <a:t> </a:t>
                </a:r>
              </a:p>
            </p:txBody>
          </p:sp>
        </mc:Fallback>
      </mc:AlternateContent>
      <p:pic>
        <p:nvPicPr>
          <p:cNvPr id="6" name="Picture 5">
            <a:extLst>
              <a:ext uri="{FF2B5EF4-FFF2-40B4-BE49-F238E27FC236}">
                <a16:creationId xmlns:a16="http://schemas.microsoft.com/office/drawing/2014/main" id="{233BD406-B4DC-4350-EEAF-1E8BAA1578F4}"/>
              </a:ext>
            </a:extLst>
          </p:cNvPr>
          <p:cNvPicPr>
            <a:picLocks noChangeAspect="1"/>
          </p:cNvPicPr>
          <p:nvPr/>
        </p:nvPicPr>
        <p:blipFill>
          <a:blip r:embed="rId4"/>
          <a:stretch>
            <a:fillRect/>
          </a:stretch>
        </p:blipFill>
        <p:spPr>
          <a:xfrm>
            <a:off x="3352066" y="3535637"/>
            <a:ext cx="5258534" cy="609685"/>
          </a:xfrm>
          <a:prstGeom prst="rect">
            <a:avLst/>
          </a:prstGeom>
        </p:spPr>
      </p:pic>
      <p:pic>
        <p:nvPicPr>
          <p:cNvPr id="9" name="Picture 8">
            <a:extLst>
              <a:ext uri="{FF2B5EF4-FFF2-40B4-BE49-F238E27FC236}">
                <a16:creationId xmlns:a16="http://schemas.microsoft.com/office/drawing/2014/main" id="{8FC43280-67FE-7F69-2D2E-7A7D01C78B69}"/>
              </a:ext>
            </a:extLst>
          </p:cNvPr>
          <p:cNvPicPr>
            <a:picLocks noChangeAspect="1"/>
          </p:cNvPicPr>
          <p:nvPr/>
        </p:nvPicPr>
        <p:blipFill>
          <a:blip r:embed="rId5"/>
          <a:stretch>
            <a:fillRect/>
          </a:stretch>
        </p:blipFill>
        <p:spPr>
          <a:xfrm>
            <a:off x="1403948" y="4881058"/>
            <a:ext cx="8716591" cy="762106"/>
          </a:xfrm>
          <a:prstGeom prst="rect">
            <a:avLst/>
          </a:prstGeom>
        </p:spPr>
      </p:pic>
    </p:spTree>
    <p:extLst>
      <p:ext uri="{BB962C8B-B14F-4D97-AF65-F5344CB8AC3E}">
        <p14:creationId xmlns:p14="http://schemas.microsoft.com/office/powerpoint/2010/main" val="10356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903220" y="994757"/>
            <a:ext cx="6103922" cy="933494"/>
          </a:xfrm>
        </p:spPr>
        <p:txBody>
          <a:bodyPr>
            <a:normAutofit/>
          </a:bodyPr>
          <a:lstStyle/>
          <a:p>
            <a:pPr algn="ctr"/>
            <a:r>
              <a:rPr lang="en-US" sz="2800" u="sng" dirty="0"/>
              <a:t>Inner Layer: Inference in GBS</a:t>
            </a:r>
            <a:br>
              <a:rPr lang="en-IL" sz="2800" u="sng" dirty="0"/>
            </a:br>
            <a:endParaRPr lang="en-IL" sz="2800" dirty="0"/>
          </a:p>
        </p:txBody>
      </p:sp>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32</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661160" y="250856"/>
            <a:ext cx="8202168" cy="769441"/>
          </a:xfrm>
          <a:prstGeom prst="rect">
            <a:avLst/>
          </a:prstGeom>
          <a:noFill/>
        </p:spPr>
        <p:txBody>
          <a:bodyPr wrap="square" rtlCol="0">
            <a:spAutoFit/>
          </a:bodyPr>
          <a:lstStyle/>
          <a:p>
            <a:pPr algn="ctr"/>
            <a:r>
              <a:rPr lang="en-US" sz="4400" b="1" u="sng" dirty="0"/>
              <a:t>Planning in the GBS</a:t>
            </a:r>
            <a:endParaRPr lang="en-IL" sz="44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E1F2F9D-ED73-A2A2-82E6-243C870B6E3A}"/>
                  </a:ext>
                </a:extLst>
              </p:cNvPr>
              <p:cNvSpPr txBox="1"/>
              <p:nvPr/>
            </p:nvSpPr>
            <p:spPr>
              <a:xfrm>
                <a:off x="610038" y="1570270"/>
                <a:ext cx="11192256" cy="5287730"/>
              </a:xfrm>
              <a:prstGeom prst="rect">
                <a:avLst/>
              </a:prstGeom>
              <a:noFill/>
            </p:spPr>
            <p:txBody>
              <a:bodyPr wrap="square" rtlCol="0">
                <a:spAutoFit/>
              </a:bodyPr>
              <a:lstStyle/>
              <a:p>
                <a:pPr marL="285750" lvl="1" indent="-285750">
                  <a:buFont typeface="Arial" panose="020B0604020202020204" pitchFamily="34" charset="0"/>
                  <a:buChar char="•"/>
                </a:pPr>
                <a:r>
                  <a:rPr lang="en-US" dirty="0"/>
                  <a:t>The complications lead to definition of 2 new random variables:</a:t>
                </a:r>
              </a:p>
              <a:p>
                <a:pPr marL="0" lvl="1"/>
                <a:r>
                  <a:rPr lang="en-US" dirty="0"/>
                  <a:t>	1.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 observation at time </a:t>
                </a:r>
                <a14:m>
                  <m:oMath xmlns:m="http://schemas.openxmlformats.org/officeDocument/2006/math">
                    <m:r>
                      <a:rPr lang="en-US" b="0" i="1" smtClean="0">
                        <a:latin typeface="Cambria Math" panose="02040503050406030204" pitchFamily="18" charset="0"/>
                      </a:rPr>
                      <m:t>𝑖</m:t>
                    </m:r>
                  </m:oMath>
                </a14:m>
                <a:r>
                  <a:rPr lang="en-US" dirty="0"/>
                  <a:t> of the </a:t>
                </a:r>
                <a14:m>
                  <m:oMath xmlns:m="http://schemas.openxmlformats.org/officeDocument/2006/math">
                    <m:r>
                      <a:rPr lang="en-US" b="0" i="1" smtClean="0">
                        <a:latin typeface="Cambria Math" panose="02040503050406030204" pitchFamily="18" charset="0"/>
                      </a:rPr>
                      <m:t>𝑗</m:t>
                    </m:r>
                  </m:oMath>
                </a14:m>
                <a:r>
                  <a:rPr lang="en-US" dirty="0"/>
                  <a:t>th landmark</a:t>
                </a:r>
              </a:p>
              <a:p>
                <a:pPr marL="0" lvl="1"/>
                <a:r>
                  <a:rPr lang="en-US" dirty="0"/>
                  <a:t>	2.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 </a:t>
                </a:r>
                <a14:m>
                  <m:oMath xmlns:m="http://schemas.openxmlformats.org/officeDocument/2006/math">
                    <m:r>
                      <a:rPr lang="en-US" b="0" i="1" smtClean="0">
                        <a:latin typeface="Cambria Math" panose="02040503050406030204" pitchFamily="18" charset="0"/>
                      </a:rPr>
                      <m:t>𝑏𝑖𝑛𝑎𝑟𝑦</m:t>
                    </m:r>
                    <m:r>
                      <a:rPr lang="en-US" b="0" i="1" smtClean="0">
                        <a:latin typeface="Cambria Math" panose="02040503050406030204" pitchFamily="18" charset="0"/>
                      </a:rPr>
                      <m:t> </m:t>
                    </m:r>
                  </m:oMath>
                </a14:m>
                <a:r>
                  <a:rPr lang="en-US" dirty="0"/>
                  <a:t>random variable for each observation (acquired or not acquired)</a:t>
                </a:r>
              </a:p>
              <a:p>
                <a:pPr marL="0" lvl="1"/>
                <a:endParaRPr lang="en-US" dirty="0"/>
              </a:p>
              <a:p>
                <a:pPr marL="2857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 </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 </m:t>
                    </m:r>
                  </m:oMath>
                </a14:m>
                <a:r>
                  <a:rPr lang="en-US" dirty="0"/>
                  <a:t> lead to a new joint probability density:</a:t>
                </a:r>
              </a:p>
              <a:p>
                <a:pPr marL="0" lvl="1"/>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r>
                  <a:rPr lang="en-US" dirty="0"/>
                  <a:t>Noted that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Sub>
                          </m:e>
                        </m:d>
                      </m:e>
                      <m:sub>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𝑖</m:t>
                            </m:r>
                          </m:sub>
                        </m:sSub>
                      </m:sup>
                    </m:sSubSup>
                  </m:oMath>
                </a14:m>
                <a:r>
                  <a:rPr lang="en-US" dirty="0"/>
                  <a:t> being the number of possible observations at time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marL="285750" lvl="1" indent="-285750">
                  <a:buFont typeface="Arial" panose="020B0604020202020204" pitchFamily="34" charset="0"/>
                  <a:buChar char="•"/>
                </a:pPr>
                <a:r>
                  <a:rPr lang="en-US" dirty="0"/>
                  <a:t>Using chain rule, we can write the joint probability as:</a:t>
                </a:r>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r>
                  <a:rPr lang="en-US" dirty="0"/>
                  <a:t>Using the assumption that the prior                                                                   is un-informative we can write the probability as: </a:t>
                </a:r>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lvl="1"/>
                <a:endParaRPr lang="en-US" dirty="0"/>
              </a:p>
            </p:txBody>
          </p:sp>
        </mc:Choice>
        <mc:Fallback xmlns="">
          <p:sp>
            <p:nvSpPr>
              <p:cNvPr id="3" name="TextBox 2">
                <a:extLst>
                  <a:ext uri="{FF2B5EF4-FFF2-40B4-BE49-F238E27FC236}">
                    <a16:creationId xmlns:a16="http://schemas.microsoft.com/office/drawing/2014/main" id="{0E1F2F9D-ED73-A2A2-82E6-243C870B6E3A}"/>
                  </a:ext>
                </a:extLst>
              </p:cNvPr>
              <p:cNvSpPr txBox="1">
                <a:spLocks noRot="1" noChangeAspect="1" noMove="1" noResize="1" noEditPoints="1" noAdjustHandles="1" noChangeArrowheads="1" noChangeShapeType="1" noTextEdit="1"/>
              </p:cNvSpPr>
              <p:nvPr/>
            </p:nvSpPr>
            <p:spPr>
              <a:xfrm>
                <a:off x="610038" y="1570270"/>
                <a:ext cx="11192256" cy="5287730"/>
              </a:xfrm>
              <a:prstGeom prst="rect">
                <a:avLst/>
              </a:prstGeom>
              <a:blipFill>
                <a:blip r:embed="rId3"/>
                <a:stretch>
                  <a:fillRect l="-327" t="-692"/>
                </a:stretch>
              </a:blipFill>
            </p:spPr>
            <p:txBody>
              <a:bodyPr/>
              <a:lstStyle/>
              <a:p>
                <a:r>
                  <a:rPr lang="en-IL">
                    <a:noFill/>
                  </a:rPr>
                  <a:t> </a:t>
                </a:r>
              </a:p>
            </p:txBody>
          </p:sp>
        </mc:Fallback>
      </mc:AlternateContent>
      <p:pic>
        <p:nvPicPr>
          <p:cNvPr id="6" name="Picture 5">
            <a:extLst>
              <a:ext uri="{FF2B5EF4-FFF2-40B4-BE49-F238E27FC236}">
                <a16:creationId xmlns:a16="http://schemas.microsoft.com/office/drawing/2014/main" id="{233BD406-B4DC-4350-EEAF-1E8BAA1578F4}"/>
              </a:ext>
            </a:extLst>
          </p:cNvPr>
          <p:cNvPicPr>
            <a:picLocks noChangeAspect="1"/>
          </p:cNvPicPr>
          <p:nvPr/>
        </p:nvPicPr>
        <p:blipFill>
          <a:blip r:embed="rId4"/>
          <a:stretch>
            <a:fillRect/>
          </a:stretch>
        </p:blipFill>
        <p:spPr>
          <a:xfrm>
            <a:off x="3576899" y="3007985"/>
            <a:ext cx="5258534" cy="609685"/>
          </a:xfrm>
          <a:prstGeom prst="rect">
            <a:avLst/>
          </a:prstGeom>
        </p:spPr>
      </p:pic>
      <p:pic>
        <p:nvPicPr>
          <p:cNvPr id="9" name="Picture 8">
            <a:extLst>
              <a:ext uri="{FF2B5EF4-FFF2-40B4-BE49-F238E27FC236}">
                <a16:creationId xmlns:a16="http://schemas.microsoft.com/office/drawing/2014/main" id="{8FC43280-67FE-7F69-2D2E-7A7D01C78B69}"/>
              </a:ext>
            </a:extLst>
          </p:cNvPr>
          <p:cNvPicPr>
            <a:picLocks noChangeAspect="1"/>
          </p:cNvPicPr>
          <p:nvPr/>
        </p:nvPicPr>
        <p:blipFill>
          <a:blip r:embed="rId5"/>
          <a:stretch>
            <a:fillRect/>
          </a:stretch>
        </p:blipFill>
        <p:spPr>
          <a:xfrm>
            <a:off x="1520489" y="4359403"/>
            <a:ext cx="8716591" cy="762106"/>
          </a:xfrm>
          <a:prstGeom prst="rect">
            <a:avLst/>
          </a:prstGeom>
        </p:spPr>
      </p:pic>
      <p:pic>
        <p:nvPicPr>
          <p:cNvPr id="11" name="Picture 10">
            <a:extLst>
              <a:ext uri="{FF2B5EF4-FFF2-40B4-BE49-F238E27FC236}">
                <a16:creationId xmlns:a16="http://schemas.microsoft.com/office/drawing/2014/main" id="{7A98698E-E0CC-10FC-6981-2B77EC971796}"/>
              </a:ext>
            </a:extLst>
          </p:cNvPr>
          <p:cNvPicPr>
            <a:picLocks noChangeAspect="1"/>
          </p:cNvPicPr>
          <p:nvPr/>
        </p:nvPicPr>
        <p:blipFill>
          <a:blip r:embed="rId6"/>
          <a:stretch>
            <a:fillRect/>
          </a:stretch>
        </p:blipFill>
        <p:spPr>
          <a:xfrm>
            <a:off x="4400313" y="5398903"/>
            <a:ext cx="3391373" cy="314369"/>
          </a:xfrm>
          <a:prstGeom prst="rect">
            <a:avLst/>
          </a:prstGeom>
        </p:spPr>
      </p:pic>
      <p:pic>
        <p:nvPicPr>
          <p:cNvPr id="13" name="Picture 12">
            <a:extLst>
              <a:ext uri="{FF2B5EF4-FFF2-40B4-BE49-F238E27FC236}">
                <a16:creationId xmlns:a16="http://schemas.microsoft.com/office/drawing/2014/main" id="{8BEF9303-A1EF-6A8C-0E34-96966EA8850A}"/>
              </a:ext>
            </a:extLst>
          </p:cNvPr>
          <p:cNvPicPr>
            <a:picLocks noChangeAspect="1"/>
          </p:cNvPicPr>
          <p:nvPr/>
        </p:nvPicPr>
        <p:blipFill>
          <a:blip r:embed="rId7"/>
          <a:stretch>
            <a:fillRect/>
          </a:stretch>
        </p:blipFill>
        <p:spPr>
          <a:xfrm>
            <a:off x="2439245" y="5743690"/>
            <a:ext cx="7186725" cy="863454"/>
          </a:xfrm>
          <a:prstGeom prst="rect">
            <a:avLst/>
          </a:prstGeom>
        </p:spPr>
      </p:pic>
    </p:spTree>
    <p:extLst>
      <p:ext uri="{BB962C8B-B14F-4D97-AF65-F5344CB8AC3E}">
        <p14:creationId xmlns:p14="http://schemas.microsoft.com/office/powerpoint/2010/main" val="285672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903220" y="994757"/>
            <a:ext cx="6103922" cy="933494"/>
          </a:xfrm>
        </p:spPr>
        <p:txBody>
          <a:bodyPr>
            <a:normAutofit/>
          </a:bodyPr>
          <a:lstStyle/>
          <a:p>
            <a:pPr algn="ctr"/>
            <a:r>
              <a:rPr lang="en-US" sz="2800" u="sng" dirty="0"/>
              <a:t>Inner Layer: Inference in GBS</a:t>
            </a:r>
            <a:br>
              <a:rPr lang="en-IL" sz="2800" u="sng" dirty="0"/>
            </a:br>
            <a:endParaRPr lang="en-IL" sz="2800" dirty="0"/>
          </a:p>
        </p:txBody>
      </p:sp>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33</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661160" y="250856"/>
            <a:ext cx="8202168" cy="769441"/>
          </a:xfrm>
          <a:prstGeom prst="rect">
            <a:avLst/>
          </a:prstGeom>
          <a:noFill/>
        </p:spPr>
        <p:txBody>
          <a:bodyPr wrap="square" rtlCol="0">
            <a:spAutoFit/>
          </a:bodyPr>
          <a:lstStyle/>
          <a:p>
            <a:pPr algn="ctr"/>
            <a:r>
              <a:rPr lang="en-US" sz="4400" b="1" u="sng" dirty="0"/>
              <a:t>Planning in the GBS</a:t>
            </a:r>
            <a:endParaRPr lang="en-IL" sz="44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E1F2F9D-ED73-A2A2-82E6-243C870B6E3A}"/>
                  </a:ext>
                </a:extLst>
              </p:cNvPr>
              <p:cNvSpPr txBox="1"/>
              <p:nvPr/>
            </p:nvSpPr>
            <p:spPr>
              <a:xfrm>
                <a:off x="610038" y="1570270"/>
                <a:ext cx="11192256" cy="5355312"/>
              </a:xfrm>
              <a:prstGeom prst="rect">
                <a:avLst/>
              </a:prstGeom>
              <a:noFill/>
            </p:spPr>
            <p:txBody>
              <a:bodyPr wrap="square" rtlCol="0">
                <a:spAutoFit/>
              </a:bodyPr>
              <a:lstStyle/>
              <a:p>
                <a:pPr marL="285750" lvl="1" indent="-285750">
                  <a:buFont typeface="Arial" panose="020B0604020202020204" pitchFamily="34" charset="0"/>
                  <a:buChar char="•"/>
                </a:pPr>
                <a:r>
                  <a:rPr lang="en-US" dirty="0"/>
                  <a:t>We want to compute the belief </a:t>
                </a:r>
                <a14:m>
                  <m:oMath xmlns:m="http://schemas.openxmlformats.org/officeDocument/2006/math">
                    <m:r>
                      <a:rPr lang="en-US" b="0" i="1" smtClean="0">
                        <a:latin typeface="Cambria Math" panose="02040503050406030204" pitchFamily="18" charset="0"/>
                      </a:rPr>
                      <m:t>𝑔𝑏</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Sub>
                      </m:e>
                    </m:d>
                  </m:oMath>
                </a14:m>
                <a:r>
                  <a:rPr lang="en-US" dirty="0"/>
                  <a:t> which defined only over the states, we marginalize the random variables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Sub>
                  </m:oMath>
                </a14:m>
                <a:r>
                  <a:rPr lang="en-US" dirty="0"/>
                  <a:t> and get: </a:t>
                </a:r>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r>
                  <a:rPr lang="en-US" dirty="0"/>
                  <a:t>Although the expression above can be used to compute the MAP estimator, there are 2 issues are still on the way:</a:t>
                </a:r>
              </a:p>
              <a:p>
                <a:pPr marL="0" lvl="1"/>
                <a:endParaRPr lang="en-US" dirty="0"/>
              </a:p>
              <a:p>
                <a:pPr marL="0" lvl="1"/>
                <a:r>
                  <a:rPr lang="en-US" dirty="0"/>
                  <a:t>	1. Marginalize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Sub>
                  </m:oMath>
                </a14:m>
                <a:r>
                  <a:rPr lang="en-US" dirty="0"/>
                  <a:t> is </a:t>
                </a:r>
                <a:r>
                  <a:rPr lang="en-US" dirty="0">
                    <a:highlight>
                      <a:srgbClr val="FFFF00"/>
                    </a:highlight>
                  </a:rPr>
                  <a:t>intractable is general</a:t>
                </a:r>
              </a:p>
              <a:p>
                <a:pPr marL="0" lvl="1"/>
                <a:r>
                  <a:rPr lang="en-US" dirty="0"/>
                  <a:t>	2. The predicted belief </a:t>
                </a:r>
                <a14:m>
                  <m:oMath xmlns:m="http://schemas.openxmlformats.org/officeDocument/2006/math">
                    <m:r>
                      <a:rPr lang="en-US" b="0" i="1" smtClean="0">
                        <a:latin typeface="Cambria Math" panose="02040503050406030204" pitchFamily="18" charset="0"/>
                      </a:rPr>
                      <m:t>𝑔𝑏</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Sub>
                      </m:e>
                    </m:d>
                  </m:oMath>
                </a14:m>
                <a:r>
                  <a:rPr lang="en-US" dirty="0"/>
                  <a:t> is a function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Sub>
                    <m:r>
                      <a:rPr lang="en-US" b="0" i="1" smtClean="0">
                        <a:latin typeface="Cambria Math" panose="02040503050406030204" pitchFamily="18" charset="0"/>
                      </a:rPr>
                      <m:t> </m:t>
                    </m:r>
                  </m:oMath>
                </a14:m>
                <a:r>
                  <a:rPr lang="en-US" dirty="0"/>
                  <a:t>which are </a:t>
                </a:r>
                <a:r>
                  <a:rPr lang="en-US" dirty="0">
                    <a:highlight>
                      <a:srgbClr val="FFFF00"/>
                    </a:highlight>
                  </a:rPr>
                  <a:t>unknown at planning time</a:t>
                </a:r>
              </a:p>
              <a:p>
                <a:pPr marL="0" lvl="1"/>
                <a:endParaRPr lang="en-US" dirty="0">
                  <a:highlight>
                    <a:srgbClr val="FFFF00"/>
                  </a:highlight>
                </a:endParaRPr>
              </a:p>
              <a:p>
                <a:pPr marL="285750" lvl="1" indent="-285750">
                  <a:buFont typeface="Arial" panose="020B0604020202020204" pitchFamily="34" charset="0"/>
                  <a:buChar char="•"/>
                </a:pPr>
                <a:r>
                  <a:rPr lang="en-US" dirty="0"/>
                  <a:t>Therefore, rater than computing a single vector representing the MAP estimate, </a:t>
                </a:r>
                <a:r>
                  <a:rPr lang="en-US" b="1" dirty="0"/>
                  <a:t>here</a:t>
                </a:r>
                <a:r>
                  <a:rPr lang="en-US" dirty="0"/>
                  <a:t> the objective is to compute a vector-valued function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Sub>
                  </m:oMath>
                </a14:m>
                <a:r>
                  <a:rPr lang="en-US" dirty="0"/>
                  <a:t> which gives the MAP estimate for each possible value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Sub>
                  </m:oMath>
                </a14:m>
                <a:r>
                  <a:rPr lang="en-US" dirty="0"/>
                  <a:t>.</a:t>
                </a:r>
              </a:p>
              <a:p>
                <a:pPr marL="285750" lvl="1" indent="-285750">
                  <a:buFont typeface="Arial" panose="020B0604020202020204" pitchFamily="34" charset="0"/>
                  <a:buChar char="•"/>
                </a:pPr>
                <a:r>
                  <a:rPr lang="en-US" dirty="0"/>
                  <a:t>The paper solve these two complications exploiting with two tools, </a:t>
                </a:r>
                <a:r>
                  <a:rPr lang="en-US" i="1" dirty="0"/>
                  <a:t>expectation-maximization and Gauss-Newton approach.</a:t>
                </a:r>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lvl="1"/>
                <a:endParaRPr lang="en-US" dirty="0"/>
              </a:p>
            </p:txBody>
          </p:sp>
        </mc:Choice>
        <mc:Fallback xmlns="">
          <p:sp>
            <p:nvSpPr>
              <p:cNvPr id="3" name="TextBox 2">
                <a:extLst>
                  <a:ext uri="{FF2B5EF4-FFF2-40B4-BE49-F238E27FC236}">
                    <a16:creationId xmlns:a16="http://schemas.microsoft.com/office/drawing/2014/main" id="{0E1F2F9D-ED73-A2A2-82E6-243C870B6E3A}"/>
                  </a:ext>
                </a:extLst>
              </p:cNvPr>
              <p:cNvSpPr txBox="1">
                <a:spLocks noRot="1" noChangeAspect="1" noMove="1" noResize="1" noEditPoints="1" noAdjustHandles="1" noChangeArrowheads="1" noChangeShapeType="1" noTextEdit="1"/>
              </p:cNvSpPr>
              <p:nvPr/>
            </p:nvSpPr>
            <p:spPr>
              <a:xfrm>
                <a:off x="610038" y="1570270"/>
                <a:ext cx="11192256" cy="5355312"/>
              </a:xfrm>
              <a:prstGeom prst="rect">
                <a:avLst/>
              </a:prstGeom>
              <a:blipFill>
                <a:blip r:embed="rId3"/>
                <a:stretch>
                  <a:fillRect l="-327" t="-683"/>
                </a:stretch>
              </a:blipFill>
            </p:spPr>
            <p:txBody>
              <a:bodyPr/>
              <a:lstStyle/>
              <a:p>
                <a:r>
                  <a:rPr lang="en-IL">
                    <a:noFill/>
                  </a:rPr>
                  <a:t> </a:t>
                </a:r>
              </a:p>
            </p:txBody>
          </p:sp>
        </mc:Fallback>
      </mc:AlternateContent>
      <p:pic>
        <p:nvPicPr>
          <p:cNvPr id="8" name="Picture 7">
            <a:extLst>
              <a:ext uri="{FF2B5EF4-FFF2-40B4-BE49-F238E27FC236}">
                <a16:creationId xmlns:a16="http://schemas.microsoft.com/office/drawing/2014/main" id="{B7EAA008-AFB4-10BD-B91C-34FBBCDB8AD4}"/>
              </a:ext>
            </a:extLst>
          </p:cNvPr>
          <p:cNvPicPr>
            <a:picLocks noChangeAspect="1"/>
          </p:cNvPicPr>
          <p:nvPr/>
        </p:nvPicPr>
        <p:blipFill>
          <a:blip r:embed="rId4"/>
          <a:stretch>
            <a:fillRect/>
          </a:stretch>
        </p:blipFill>
        <p:spPr>
          <a:xfrm>
            <a:off x="1990164" y="2139496"/>
            <a:ext cx="8211671" cy="1384253"/>
          </a:xfrm>
          <a:prstGeom prst="rect">
            <a:avLst/>
          </a:prstGeom>
        </p:spPr>
      </p:pic>
    </p:spTree>
    <p:extLst>
      <p:ext uri="{BB962C8B-B14F-4D97-AF65-F5344CB8AC3E}">
        <p14:creationId xmlns:p14="http://schemas.microsoft.com/office/powerpoint/2010/main" val="1912974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903220" y="994757"/>
            <a:ext cx="6103922" cy="933494"/>
          </a:xfrm>
        </p:spPr>
        <p:txBody>
          <a:bodyPr>
            <a:normAutofit/>
          </a:bodyPr>
          <a:lstStyle/>
          <a:p>
            <a:pPr algn="ctr"/>
            <a:r>
              <a:rPr lang="en-US" sz="2800" u="sng" dirty="0"/>
              <a:t>Inner Layer: Inference in GBS</a:t>
            </a:r>
            <a:br>
              <a:rPr lang="en-IL" sz="2800" u="sng" dirty="0"/>
            </a:br>
            <a:endParaRPr lang="en-IL" sz="2800" dirty="0"/>
          </a:p>
        </p:txBody>
      </p:sp>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34</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661160" y="250856"/>
            <a:ext cx="8202168" cy="769441"/>
          </a:xfrm>
          <a:prstGeom prst="rect">
            <a:avLst/>
          </a:prstGeom>
          <a:noFill/>
        </p:spPr>
        <p:txBody>
          <a:bodyPr wrap="square" rtlCol="0">
            <a:spAutoFit/>
          </a:bodyPr>
          <a:lstStyle/>
          <a:p>
            <a:pPr algn="ctr"/>
            <a:r>
              <a:rPr lang="en-US" sz="4400" b="1" u="sng" dirty="0"/>
              <a:t>Planning in the GBS</a:t>
            </a:r>
            <a:endParaRPr lang="en-IL" sz="44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E1F2F9D-ED73-A2A2-82E6-243C870B6E3A}"/>
                  </a:ext>
                </a:extLst>
              </p:cNvPr>
              <p:cNvSpPr txBox="1"/>
              <p:nvPr/>
            </p:nvSpPr>
            <p:spPr>
              <a:xfrm>
                <a:off x="610038" y="1570270"/>
                <a:ext cx="11192256" cy="3693319"/>
              </a:xfrm>
              <a:prstGeom prst="rect">
                <a:avLst/>
              </a:prstGeom>
              <a:noFill/>
            </p:spPr>
            <p:txBody>
              <a:bodyPr wrap="square" rtlCol="0">
                <a:spAutoFit/>
              </a:bodyPr>
              <a:lstStyle/>
              <a:p>
                <a:pPr marL="285750" lvl="1" indent="-285750">
                  <a:buFont typeface="Arial" panose="020B0604020202020204" pitchFamily="34" charset="0"/>
                  <a:buChar char="•"/>
                </a:pPr>
                <a:r>
                  <a:rPr lang="en-US" dirty="0"/>
                  <a:t>According to the </a:t>
                </a:r>
                <a:r>
                  <a:rPr lang="en-US" i="1" dirty="0"/>
                  <a:t>expectation-maximization </a:t>
                </a:r>
                <a:r>
                  <a:rPr lang="en-US" dirty="0"/>
                  <a:t>(EM) approach instead of minimizing directly the probability which requires to marginalize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Sub>
                    <m:r>
                      <a:rPr lang="en-US" b="0" i="0" smtClean="0">
                        <a:latin typeface="Cambria Math" panose="02040503050406030204" pitchFamily="18" charset="0"/>
                      </a:rPr>
                      <m:t>,</m:t>
                    </m:r>
                  </m:oMath>
                </a14:m>
                <a:r>
                  <a:rPr lang="en-US" dirty="0"/>
                  <a:t> we minimize the following:</a:t>
                </a:r>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r>
                  <a:rPr lang="en-US" dirty="0"/>
                  <a:t>Where the expectation is computed assuming a given nominal state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Sub>
                    <m:r>
                      <a:rPr lang="en-US" b="0" i="1" smtClean="0">
                        <a:latin typeface="Cambria Math" panose="02040503050406030204" pitchFamily="18" charset="0"/>
                      </a:rPr>
                      <m:t>.</m:t>
                    </m:r>
                  </m:oMath>
                </a14:m>
                <a:r>
                  <a:rPr lang="en-US" dirty="0"/>
                  <a:t> </a:t>
                </a:r>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marL="0" lvl="1"/>
                <a:endParaRPr lang="en-US" dirty="0"/>
              </a:p>
              <a:p>
                <a:pPr marL="285750" lvl="1" indent="-285750">
                  <a:buFont typeface="Arial" panose="020B0604020202020204" pitchFamily="34" charset="0"/>
                  <a:buChar char="•"/>
                </a:pPr>
                <a:endParaRPr lang="en-US" dirty="0"/>
              </a:p>
              <a:p>
                <a:pPr lvl="1"/>
                <a:endParaRPr lang="en-US" dirty="0"/>
              </a:p>
            </p:txBody>
          </p:sp>
        </mc:Choice>
        <mc:Fallback xmlns="">
          <p:sp>
            <p:nvSpPr>
              <p:cNvPr id="3" name="TextBox 2">
                <a:extLst>
                  <a:ext uri="{FF2B5EF4-FFF2-40B4-BE49-F238E27FC236}">
                    <a16:creationId xmlns:a16="http://schemas.microsoft.com/office/drawing/2014/main" id="{0E1F2F9D-ED73-A2A2-82E6-243C870B6E3A}"/>
                  </a:ext>
                </a:extLst>
              </p:cNvPr>
              <p:cNvSpPr txBox="1">
                <a:spLocks noRot="1" noChangeAspect="1" noMove="1" noResize="1" noEditPoints="1" noAdjustHandles="1" noChangeArrowheads="1" noChangeShapeType="1" noTextEdit="1"/>
              </p:cNvSpPr>
              <p:nvPr/>
            </p:nvSpPr>
            <p:spPr>
              <a:xfrm>
                <a:off x="610038" y="1570270"/>
                <a:ext cx="11192256" cy="3693319"/>
              </a:xfrm>
              <a:prstGeom prst="rect">
                <a:avLst/>
              </a:prstGeom>
              <a:blipFill>
                <a:blip r:embed="rId3"/>
                <a:stretch>
                  <a:fillRect l="-327" t="-992"/>
                </a:stretch>
              </a:blipFill>
            </p:spPr>
            <p:txBody>
              <a:bodyPr/>
              <a:lstStyle/>
              <a:p>
                <a:r>
                  <a:rPr lang="en-IL">
                    <a:noFill/>
                  </a:rPr>
                  <a:t> </a:t>
                </a:r>
              </a:p>
            </p:txBody>
          </p:sp>
        </mc:Fallback>
      </mc:AlternateContent>
      <p:pic>
        <p:nvPicPr>
          <p:cNvPr id="6" name="Picture 5">
            <a:extLst>
              <a:ext uri="{FF2B5EF4-FFF2-40B4-BE49-F238E27FC236}">
                <a16:creationId xmlns:a16="http://schemas.microsoft.com/office/drawing/2014/main" id="{2F17E874-4653-0087-51E9-4C369B8325E1}"/>
              </a:ext>
            </a:extLst>
          </p:cNvPr>
          <p:cNvPicPr>
            <a:picLocks noChangeAspect="1"/>
          </p:cNvPicPr>
          <p:nvPr/>
        </p:nvPicPr>
        <p:blipFill>
          <a:blip r:embed="rId4"/>
          <a:stretch>
            <a:fillRect/>
          </a:stretch>
        </p:blipFill>
        <p:spPr>
          <a:xfrm>
            <a:off x="1738781" y="2282280"/>
            <a:ext cx="8432800" cy="530892"/>
          </a:xfrm>
          <a:prstGeom prst="rect">
            <a:avLst/>
          </a:prstGeom>
        </p:spPr>
      </p:pic>
    </p:spTree>
    <p:extLst>
      <p:ext uri="{BB962C8B-B14F-4D97-AF65-F5344CB8AC3E}">
        <p14:creationId xmlns:p14="http://schemas.microsoft.com/office/powerpoint/2010/main" val="380547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62B7F-8604-F308-B7C8-FE2D3B60D675}"/>
              </a:ext>
            </a:extLst>
          </p:cNvPr>
          <p:cNvSpPr>
            <a:spLocks noGrp="1"/>
          </p:cNvSpPr>
          <p:nvPr>
            <p:ph type="title"/>
          </p:nvPr>
        </p:nvSpPr>
        <p:spPr>
          <a:xfrm>
            <a:off x="755904" y="136525"/>
            <a:ext cx="10515600" cy="1325563"/>
          </a:xfrm>
        </p:spPr>
        <p:txBody>
          <a:bodyPr/>
          <a:lstStyle/>
          <a:p>
            <a:pPr algn="ctr"/>
            <a:r>
              <a:rPr lang="en-US" b="1" u="sng" dirty="0"/>
              <a:t>Planning in the GBS</a:t>
            </a:r>
            <a:endParaRPr lang="en-IL" b="1" u="sng" dirty="0"/>
          </a:p>
        </p:txBody>
      </p:sp>
      <p:sp>
        <p:nvSpPr>
          <p:cNvPr id="3" name="Content Placeholder 2">
            <a:extLst>
              <a:ext uri="{FF2B5EF4-FFF2-40B4-BE49-F238E27FC236}">
                <a16:creationId xmlns:a16="http://schemas.microsoft.com/office/drawing/2014/main" id="{13A682E0-A244-E257-2FA8-0B09D03215E7}"/>
              </a:ext>
            </a:extLst>
          </p:cNvPr>
          <p:cNvSpPr>
            <a:spLocks noGrp="1"/>
          </p:cNvSpPr>
          <p:nvPr>
            <p:ph idx="1"/>
          </p:nvPr>
        </p:nvSpPr>
        <p:spPr>
          <a:xfrm>
            <a:off x="755904" y="1253331"/>
            <a:ext cx="10515600" cy="4351338"/>
          </a:xfrm>
        </p:spPr>
        <p:txBody>
          <a:bodyPr/>
          <a:lstStyle/>
          <a:p>
            <a:pPr lvl="1"/>
            <a:r>
              <a:rPr lang="en-US" sz="2800" dirty="0"/>
              <a:t>Illustration of the dual-layer inference planning approach:</a:t>
            </a:r>
          </a:p>
          <a:p>
            <a:pPr lvl="1"/>
            <a:endParaRPr lang="en-US" sz="2800" dirty="0"/>
          </a:p>
          <a:p>
            <a:endParaRPr lang="en-IL" dirty="0"/>
          </a:p>
        </p:txBody>
      </p:sp>
      <p:sp>
        <p:nvSpPr>
          <p:cNvPr id="4" name="Slide Number Placeholder 3">
            <a:extLst>
              <a:ext uri="{FF2B5EF4-FFF2-40B4-BE49-F238E27FC236}">
                <a16:creationId xmlns:a16="http://schemas.microsoft.com/office/drawing/2014/main" id="{F6F4FF17-8CCF-DFBD-731F-875C2D202840}"/>
              </a:ext>
            </a:extLst>
          </p:cNvPr>
          <p:cNvSpPr>
            <a:spLocks noGrp="1"/>
          </p:cNvSpPr>
          <p:nvPr>
            <p:ph type="sldNum" sz="quarter" idx="12"/>
          </p:nvPr>
        </p:nvSpPr>
        <p:spPr/>
        <p:txBody>
          <a:bodyPr/>
          <a:lstStyle/>
          <a:p>
            <a:fld id="{16DBD0CC-423F-4B58-AFF5-83B6DD233671}" type="slidenum">
              <a:rPr lang="en-IL" smtClean="0"/>
              <a:t>35</a:t>
            </a:fld>
            <a:endParaRPr lang="en-IL"/>
          </a:p>
        </p:txBody>
      </p:sp>
      <p:pic>
        <p:nvPicPr>
          <p:cNvPr id="10" name="Picture 9">
            <a:extLst>
              <a:ext uri="{FF2B5EF4-FFF2-40B4-BE49-F238E27FC236}">
                <a16:creationId xmlns:a16="http://schemas.microsoft.com/office/drawing/2014/main" id="{43C9EDAF-F2D3-4FDC-6806-0DCAC1E177CB}"/>
              </a:ext>
            </a:extLst>
          </p:cNvPr>
          <p:cNvPicPr>
            <a:picLocks noChangeAspect="1"/>
          </p:cNvPicPr>
          <p:nvPr/>
        </p:nvPicPr>
        <p:blipFill>
          <a:blip r:embed="rId2"/>
          <a:stretch>
            <a:fillRect/>
          </a:stretch>
        </p:blipFill>
        <p:spPr>
          <a:xfrm>
            <a:off x="2511552" y="1675965"/>
            <a:ext cx="7168896" cy="5182035"/>
          </a:xfrm>
          <a:prstGeom prst="rect">
            <a:avLst/>
          </a:prstGeom>
        </p:spPr>
      </p:pic>
    </p:spTree>
    <p:extLst>
      <p:ext uri="{BB962C8B-B14F-4D97-AF65-F5344CB8AC3E}">
        <p14:creationId xmlns:p14="http://schemas.microsoft.com/office/powerpoint/2010/main" val="3977117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903220" y="994757"/>
            <a:ext cx="6103922" cy="933494"/>
          </a:xfrm>
        </p:spPr>
        <p:txBody>
          <a:bodyPr>
            <a:normAutofit/>
          </a:bodyPr>
          <a:lstStyle/>
          <a:p>
            <a:pPr algn="ctr"/>
            <a:r>
              <a:rPr lang="en-US" sz="2800" u="sng" dirty="0"/>
              <a:t>Outer Layer: Inference over the control</a:t>
            </a:r>
            <a:br>
              <a:rPr lang="en-IL" sz="2800" u="sng" dirty="0"/>
            </a:br>
            <a:endParaRPr lang="en-IL" sz="2800" dirty="0"/>
          </a:p>
        </p:txBody>
      </p:sp>
      <p:sp>
        <p:nvSpPr>
          <p:cNvPr id="3" name="Content Placeholder 2">
            <a:extLst>
              <a:ext uri="{FF2B5EF4-FFF2-40B4-BE49-F238E27FC236}">
                <a16:creationId xmlns:a16="http://schemas.microsoft.com/office/drawing/2014/main" id="{85A57806-3A36-7652-7971-8A5054F0B87B}"/>
              </a:ext>
            </a:extLst>
          </p:cNvPr>
          <p:cNvSpPr>
            <a:spLocks noGrp="1"/>
          </p:cNvSpPr>
          <p:nvPr>
            <p:ph idx="1"/>
          </p:nvPr>
        </p:nvSpPr>
        <p:spPr>
          <a:xfrm>
            <a:off x="697381" y="1559005"/>
            <a:ext cx="10515600" cy="4408360"/>
          </a:xfrm>
        </p:spPr>
        <p:txBody>
          <a:bodyPr>
            <a:normAutofit/>
          </a:bodyPr>
          <a:lstStyle/>
          <a:p>
            <a:pPr marL="0" indent="0" algn="ctr">
              <a:buNone/>
            </a:pPr>
            <a:r>
              <a:rPr lang="en-US" sz="2400" dirty="0"/>
              <a:t>Gradient descent simulation</a:t>
            </a:r>
          </a:p>
          <a:p>
            <a:pPr marL="0" indent="0" algn="ctr">
              <a:buNone/>
            </a:pPr>
            <a:endParaRPr lang="en-US" dirty="0"/>
          </a:p>
        </p:txBody>
      </p:sp>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36</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661160" y="250856"/>
            <a:ext cx="8202168" cy="769441"/>
          </a:xfrm>
          <a:prstGeom prst="rect">
            <a:avLst/>
          </a:prstGeom>
          <a:noFill/>
        </p:spPr>
        <p:txBody>
          <a:bodyPr wrap="square" rtlCol="0">
            <a:spAutoFit/>
          </a:bodyPr>
          <a:lstStyle/>
          <a:p>
            <a:pPr algn="ctr"/>
            <a:r>
              <a:rPr lang="en-US" sz="4400" b="1" u="sng" dirty="0"/>
              <a:t>Planning in the GBS</a:t>
            </a:r>
            <a:endParaRPr lang="en-IL" sz="4400" dirty="0"/>
          </a:p>
        </p:txBody>
      </p:sp>
      <p:pic>
        <p:nvPicPr>
          <p:cNvPr id="5" name="Gradient descent visualization - plateau">
            <a:hlinkClick r:id="" action="ppaction://media"/>
            <a:extLst>
              <a:ext uri="{FF2B5EF4-FFF2-40B4-BE49-F238E27FC236}">
                <a16:creationId xmlns:a16="http://schemas.microsoft.com/office/drawing/2014/main" id="{718D781D-436A-5A1E-6243-C1D265E9822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54147" y="2052017"/>
            <a:ext cx="5883706" cy="4555127"/>
          </a:xfrm>
          <a:prstGeom prst="rect">
            <a:avLst/>
          </a:prstGeom>
        </p:spPr>
      </p:pic>
    </p:spTree>
    <p:extLst>
      <p:ext uri="{BB962C8B-B14F-4D97-AF65-F5344CB8AC3E}">
        <p14:creationId xmlns:p14="http://schemas.microsoft.com/office/powerpoint/2010/main" val="158554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A373A-47EE-3CF7-DBAA-F4B8EA1DB32E}"/>
              </a:ext>
            </a:extLst>
          </p:cNvPr>
          <p:cNvSpPr>
            <a:spLocks noGrp="1"/>
          </p:cNvSpPr>
          <p:nvPr>
            <p:ph type="title"/>
          </p:nvPr>
        </p:nvSpPr>
        <p:spPr/>
        <p:txBody>
          <a:bodyPr/>
          <a:lstStyle/>
          <a:p>
            <a:pPr algn="ctr"/>
            <a:r>
              <a:rPr lang="en-US" b="1" u="sng" dirty="0"/>
              <a:t>Objective</a:t>
            </a:r>
            <a:r>
              <a:rPr lang="en-US" u="sng" dirty="0"/>
              <a:t> </a:t>
            </a:r>
            <a:r>
              <a:rPr lang="en-US" b="1" u="sng" dirty="0"/>
              <a:t>functions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B58D0B-65AE-65F4-DB1D-46F73AC6FFAC}"/>
                  </a:ext>
                </a:extLst>
              </p:cNvPr>
              <p:cNvSpPr>
                <a:spLocks noGrp="1"/>
              </p:cNvSpPr>
              <p:nvPr>
                <p:ph idx="1"/>
              </p:nvPr>
            </p:nvSpPr>
            <p:spPr/>
            <p:txBody>
              <a:bodyPr/>
              <a:lstStyle/>
              <a:p>
                <a:r>
                  <a:rPr lang="en-US" dirty="0"/>
                  <a:t>The exposition thus far has been given for general immediate cost function</a:t>
                </a:r>
              </a:p>
              <a:p>
                <a:r>
                  <a:rPr lang="en-US" dirty="0"/>
                  <a:t>Now when taking about the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𝑘</m:t>
                        </m:r>
                      </m:sub>
                    </m:sSub>
                  </m:oMath>
                </a14:m>
                <a:r>
                  <a:rPr lang="en-US" dirty="0"/>
                  <a:t> its include the robot trajectory (collection of poses), and 3D positions of landmarks in the environment</a:t>
                </a:r>
              </a:p>
              <a:p>
                <a:r>
                  <a:rPr lang="en-US" dirty="0"/>
                  <a:t>In the paper the agent is a UAV and in each time step there are three main objectives:</a:t>
                </a:r>
              </a:p>
              <a:p>
                <a:pPr marL="914400" lvl="1" indent="-457200">
                  <a:buAutoNum type="arabicPeriod"/>
                </a:pPr>
                <a:r>
                  <a:rPr lang="en-US" dirty="0"/>
                  <a:t>Reach a given goal position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𝐺</m:t>
                        </m:r>
                      </m:sup>
                    </m:sSup>
                  </m:oMath>
                </a14:m>
                <a:endParaRPr lang="en-US" b="0" dirty="0"/>
              </a:p>
              <a:p>
                <a:pPr marL="914400" lvl="1" indent="-457200">
                  <a:buAutoNum type="arabicPeriod"/>
                </a:pPr>
                <a:r>
                  <a:rPr lang="en-US" dirty="0"/>
                  <a:t>Keep its position estimate uncertainty below a given bound </a:t>
                </a:r>
                <a14:m>
                  <m:oMath xmlns:m="http://schemas.openxmlformats.org/officeDocument/2006/math">
                    <m:r>
                      <a:rPr lang="en-US" b="0" i="1" smtClean="0">
                        <a:latin typeface="Cambria Math" panose="02040503050406030204" pitchFamily="18" charset="0"/>
                      </a:rPr>
                      <m:t>𝛽</m:t>
                    </m:r>
                  </m:oMath>
                </a14:m>
                <a:endParaRPr lang="en-US" b="0" dirty="0"/>
              </a:p>
              <a:p>
                <a:pPr marL="914400" lvl="1" indent="-457200">
                  <a:buAutoNum type="arabicPeriod"/>
                </a:pPr>
                <a:r>
                  <a:rPr lang="en-US" dirty="0"/>
                  <a:t>Has to minimize control usage</a:t>
                </a:r>
              </a:p>
            </p:txBody>
          </p:sp>
        </mc:Choice>
        <mc:Fallback xmlns="">
          <p:sp>
            <p:nvSpPr>
              <p:cNvPr id="3" name="Content Placeholder 2">
                <a:extLst>
                  <a:ext uri="{FF2B5EF4-FFF2-40B4-BE49-F238E27FC236}">
                    <a16:creationId xmlns:a16="http://schemas.microsoft.com/office/drawing/2014/main" id="{44B58D0B-65AE-65F4-DB1D-46F73AC6FFAC}"/>
                  </a:ext>
                </a:extLst>
              </p:cNvPr>
              <p:cNvSpPr>
                <a:spLocks noGrp="1" noRot="1" noChangeAspect="1" noMove="1" noResize="1" noEditPoints="1" noAdjustHandles="1" noChangeArrowheads="1" noChangeShapeType="1" noTextEdit="1"/>
              </p:cNvSpPr>
              <p:nvPr>
                <p:ph idx="1"/>
              </p:nvPr>
            </p:nvSpPr>
            <p:spPr>
              <a:blipFill>
                <a:blip r:embed="rId2"/>
                <a:stretch>
                  <a:fillRect l="-1043" t="-2241" r="-116" b="-140"/>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9C19CD9C-9FA5-29A7-A75F-F56C84F32A22}"/>
              </a:ext>
            </a:extLst>
          </p:cNvPr>
          <p:cNvSpPr>
            <a:spLocks noGrp="1"/>
          </p:cNvSpPr>
          <p:nvPr>
            <p:ph type="sldNum" sz="quarter" idx="12"/>
          </p:nvPr>
        </p:nvSpPr>
        <p:spPr/>
        <p:txBody>
          <a:bodyPr/>
          <a:lstStyle/>
          <a:p>
            <a:fld id="{16DBD0CC-423F-4B58-AFF5-83B6DD233671}" type="slidenum">
              <a:rPr lang="en-IL" smtClean="0"/>
              <a:t>37</a:t>
            </a:fld>
            <a:endParaRPr lang="en-IL"/>
          </a:p>
        </p:txBody>
      </p:sp>
    </p:spTree>
    <p:extLst>
      <p:ext uri="{BB962C8B-B14F-4D97-AF65-F5344CB8AC3E}">
        <p14:creationId xmlns:p14="http://schemas.microsoft.com/office/powerpoint/2010/main" val="4203852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A373A-47EE-3CF7-DBAA-F4B8EA1DB32E}"/>
              </a:ext>
            </a:extLst>
          </p:cNvPr>
          <p:cNvSpPr>
            <a:spLocks noGrp="1"/>
          </p:cNvSpPr>
          <p:nvPr>
            <p:ph type="title"/>
          </p:nvPr>
        </p:nvSpPr>
        <p:spPr/>
        <p:txBody>
          <a:bodyPr/>
          <a:lstStyle/>
          <a:p>
            <a:pPr algn="ctr"/>
            <a:r>
              <a:rPr lang="en-US" b="1" u="sng" dirty="0"/>
              <a:t>Objective</a:t>
            </a:r>
            <a:r>
              <a:rPr lang="en-US" u="sng" dirty="0"/>
              <a:t> </a:t>
            </a:r>
            <a:r>
              <a:rPr lang="en-US" b="1" u="sng" dirty="0"/>
              <a:t>functions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B58D0B-65AE-65F4-DB1D-46F73AC6FFAC}"/>
                  </a:ext>
                </a:extLst>
              </p:cNvPr>
              <p:cNvSpPr>
                <a:spLocks noGrp="1"/>
              </p:cNvSpPr>
              <p:nvPr>
                <p:ph idx="1"/>
              </p:nvPr>
            </p:nvSpPr>
            <p:spPr/>
            <p:txBody>
              <a:bodyPr/>
              <a:lstStyle/>
              <a:p>
                <a:r>
                  <a:rPr lang="en-US" dirty="0"/>
                  <a:t>According to the requirements in the last slide the paper design the following family of immediate costs:</a:t>
                </a:r>
              </a:p>
              <a:p>
                <a:endParaRPr lang="en-US" dirty="0"/>
              </a:p>
              <a:p>
                <a:pPr marL="0" indent="0">
                  <a:buNone/>
                </a:pPr>
                <a:endParaRPr lang="en-US" dirty="0"/>
              </a:p>
              <a:p>
                <a:pPr marL="0" indent="0">
                  <a:buNone/>
                </a:pPr>
                <a:endParaRPr lang="en-US" dirty="0"/>
              </a:p>
              <a:p>
                <a:pPr marL="0" indent="0">
                  <a:buNone/>
                </a:pPr>
                <a:r>
                  <a:rPr lang="en-US" dirty="0"/>
                  <a:t>where:</a:t>
                </a:r>
              </a:p>
              <a:p>
                <a:pPr marL="0" indent="0">
                  <a:buNone/>
                </a:pPr>
                <a:r>
                  <a:rPr lang="en-US" dirty="0"/>
                  <a:t>1.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m:rPr>
                            <m:sty m:val="p"/>
                          </m:rPr>
                          <a:rPr lang="en-US" b="0" i="0" smtClean="0">
                            <a:latin typeface="Cambria Math" panose="02040503050406030204" pitchFamily="18" charset="0"/>
                          </a:rPr>
                          <m:t>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𝑢</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𝑥</m:t>
                        </m:r>
                      </m:sub>
                    </m:sSub>
                  </m:oMath>
                </a14:m>
                <a:r>
                  <a:rPr lang="en-US" dirty="0"/>
                  <a:t> are wight matrices </a:t>
                </a:r>
              </a:p>
              <a:p>
                <a:pPr marL="0" indent="0">
                  <a:buNone/>
                </a:pPr>
                <a:r>
                  <a:rPr lang="en-US" dirty="0"/>
                  <a:t>2. </a:t>
                </a:r>
                <a14:m>
                  <m:oMath xmlns:m="http://schemas.openxmlformats.org/officeDocument/2006/math">
                    <m:r>
                      <a:rPr lang="en-US" b="0" i="1" smtClean="0">
                        <a:latin typeface="Cambria Math" panose="02040503050406030204" pitchFamily="18" charset="0"/>
                      </a:rPr>
                      <m:t>𝜁</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oMath>
                </a14:m>
                <a:r>
                  <a:rPr lang="en-US" dirty="0"/>
                  <a:t> is some known function that, depending on the  application,   quantifies the usage of control </a:t>
                </a:r>
                <a14:m>
                  <m:oMath xmlns:m="http://schemas.openxmlformats.org/officeDocument/2006/math">
                    <m:r>
                      <a:rPr lang="en-US" b="0" i="1" smtClean="0">
                        <a:latin typeface="Cambria Math" panose="02040503050406030204" pitchFamily="18" charset="0"/>
                      </a:rPr>
                      <m:t>𝑢</m:t>
                    </m:r>
                  </m:oMath>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4B58D0B-65AE-65F4-DB1D-46F73AC6FFAC}"/>
                  </a:ext>
                </a:extLst>
              </p:cNvPr>
              <p:cNvSpPr>
                <a:spLocks noGrp="1" noRot="1" noChangeAspect="1" noMove="1" noResize="1" noEditPoints="1" noAdjustHandles="1" noChangeArrowheads="1" noChangeShapeType="1" noTextEdit="1"/>
              </p:cNvSpPr>
              <p:nvPr>
                <p:ph idx="1"/>
              </p:nvPr>
            </p:nvSpPr>
            <p:spPr>
              <a:blipFill>
                <a:blip r:embed="rId2"/>
                <a:stretch>
                  <a:fillRect l="-1217" t="-2241" b="-3081"/>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9C19CD9C-9FA5-29A7-A75F-F56C84F32A22}"/>
              </a:ext>
            </a:extLst>
          </p:cNvPr>
          <p:cNvSpPr>
            <a:spLocks noGrp="1"/>
          </p:cNvSpPr>
          <p:nvPr>
            <p:ph type="sldNum" sz="quarter" idx="12"/>
          </p:nvPr>
        </p:nvSpPr>
        <p:spPr/>
        <p:txBody>
          <a:bodyPr/>
          <a:lstStyle/>
          <a:p>
            <a:fld id="{16DBD0CC-423F-4B58-AFF5-83B6DD233671}" type="slidenum">
              <a:rPr lang="en-IL" smtClean="0"/>
              <a:t>38</a:t>
            </a:fld>
            <a:endParaRPr lang="en-IL"/>
          </a:p>
        </p:txBody>
      </p:sp>
      <p:pic>
        <p:nvPicPr>
          <p:cNvPr id="6" name="Picture 5">
            <a:extLst>
              <a:ext uri="{FF2B5EF4-FFF2-40B4-BE49-F238E27FC236}">
                <a16:creationId xmlns:a16="http://schemas.microsoft.com/office/drawing/2014/main" id="{AF59C3A4-BB0C-BFF6-1691-6DEDFE743436}"/>
              </a:ext>
            </a:extLst>
          </p:cNvPr>
          <p:cNvPicPr>
            <a:picLocks noChangeAspect="1"/>
          </p:cNvPicPr>
          <p:nvPr/>
        </p:nvPicPr>
        <p:blipFill>
          <a:blip r:embed="rId3"/>
          <a:stretch>
            <a:fillRect/>
          </a:stretch>
        </p:blipFill>
        <p:spPr>
          <a:xfrm>
            <a:off x="2228310" y="2747867"/>
            <a:ext cx="7735380" cy="1362265"/>
          </a:xfrm>
          <a:prstGeom prst="rect">
            <a:avLst/>
          </a:prstGeom>
        </p:spPr>
      </p:pic>
    </p:spTree>
    <p:extLst>
      <p:ext uri="{BB962C8B-B14F-4D97-AF65-F5344CB8AC3E}">
        <p14:creationId xmlns:p14="http://schemas.microsoft.com/office/powerpoint/2010/main" val="1848536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A373A-47EE-3CF7-DBAA-F4B8EA1DB32E}"/>
              </a:ext>
            </a:extLst>
          </p:cNvPr>
          <p:cNvSpPr>
            <a:spLocks noGrp="1"/>
          </p:cNvSpPr>
          <p:nvPr>
            <p:ph type="title"/>
          </p:nvPr>
        </p:nvSpPr>
        <p:spPr/>
        <p:txBody>
          <a:bodyPr/>
          <a:lstStyle/>
          <a:p>
            <a:pPr algn="ctr"/>
            <a:r>
              <a:rPr lang="en-US" b="1" u="sng" dirty="0"/>
              <a:t>Objective</a:t>
            </a:r>
            <a:r>
              <a:rPr lang="en-US" u="sng" dirty="0"/>
              <a:t> </a:t>
            </a:r>
            <a:r>
              <a:rPr lang="en-US" b="1" u="sng" dirty="0"/>
              <a:t>functions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B58D0B-65AE-65F4-DB1D-46F73AC6FFAC}"/>
                  </a:ext>
                </a:extLst>
              </p:cNvPr>
              <p:cNvSpPr>
                <a:spLocks noGrp="1"/>
              </p:cNvSpPr>
              <p:nvPr>
                <p:ph idx="1"/>
              </p:nvPr>
            </p:nvSpPr>
            <p:spPr>
              <a:xfrm>
                <a:off x="67892" y="1497394"/>
                <a:ext cx="12209452" cy="5052251"/>
              </a:xfrm>
            </p:spPr>
            <p:txBody>
              <a:bodyPr>
                <a:normAutofit/>
              </a:bodyPr>
              <a:lstStyle/>
              <a:p>
                <a:r>
                  <a:rPr lang="en-US" dirty="0"/>
                  <a:t>Reminder that our general objective function form is:</a:t>
                </a:r>
              </a:p>
              <a:p>
                <a:endParaRPr lang="en-US" dirty="0"/>
              </a:p>
              <a:p>
                <a:pPr marL="0" indent="0">
                  <a:buNone/>
                </a:pPr>
                <a:endParaRPr lang="en-US" dirty="0"/>
              </a:p>
              <a:p>
                <a:pPr marL="0" indent="0">
                  <a:buNone/>
                </a:pPr>
                <a:r>
                  <a:rPr lang="en-US" dirty="0"/>
                  <a:t>Plugging the 2 equations from the previews slide into the objective form we get: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Denote that the expectation removed from the first and the second summand as they do not depend 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sub>
                    </m:sSub>
                    <m:r>
                      <a:rPr lang="en-US" b="0" i="1" smtClean="0">
                        <a:latin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44B58D0B-65AE-65F4-DB1D-46F73AC6FFAC}"/>
                  </a:ext>
                </a:extLst>
              </p:cNvPr>
              <p:cNvSpPr>
                <a:spLocks noGrp="1" noRot="1" noChangeAspect="1" noMove="1" noResize="1" noEditPoints="1" noAdjustHandles="1" noChangeArrowheads="1" noChangeShapeType="1" noTextEdit="1"/>
              </p:cNvSpPr>
              <p:nvPr>
                <p:ph idx="1"/>
              </p:nvPr>
            </p:nvSpPr>
            <p:spPr>
              <a:xfrm>
                <a:off x="67892" y="1497394"/>
                <a:ext cx="12209452" cy="5052251"/>
              </a:xfrm>
              <a:blipFill>
                <a:blip r:embed="rId2"/>
                <a:stretch>
                  <a:fillRect l="-999" t="-2053" b="-1449"/>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9C19CD9C-9FA5-29A7-A75F-F56C84F32A22}"/>
              </a:ext>
            </a:extLst>
          </p:cNvPr>
          <p:cNvSpPr>
            <a:spLocks noGrp="1"/>
          </p:cNvSpPr>
          <p:nvPr>
            <p:ph type="sldNum" sz="quarter" idx="12"/>
          </p:nvPr>
        </p:nvSpPr>
        <p:spPr/>
        <p:txBody>
          <a:bodyPr/>
          <a:lstStyle/>
          <a:p>
            <a:fld id="{16DBD0CC-423F-4B58-AFF5-83B6DD233671}" type="slidenum">
              <a:rPr lang="en-IL" smtClean="0"/>
              <a:t>39</a:t>
            </a:fld>
            <a:endParaRPr lang="en-IL"/>
          </a:p>
        </p:txBody>
      </p:sp>
      <p:pic>
        <p:nvPicPr>
          <p:cNvPr id="7" name="Picture 6">
            <a:extLst>
              <a:ext uri="{FF2B5EF4-FFF2-40B4-BE49-F238E27FC236}">
                <a16:creationId xmlns:a16="http://schemas.microsoft.com/office/drawing/2014/main" id="{5FE7A292-F4A2-CA85-9F91-A32DBD98A07C}"/>
              </a:ext>
            </a:extLst>
          </p:cNvPr>
          <p:cNvPicPr>
            <a:picLocks noChangeAspect="1"/>
          </p:cNvPicPr>
          <p:nvPr/>
        </p:nvPicPr>
        <p:blipFill>
          <a:blip r:embed="rId3"/>
          <a:stretch>
            <a:fillRect/>
          </a:stretch>
        </p:blipFill>
        <p:spPr>
          <a:xfrm>
            <a:off x="1321634" y="2040666"/>
            <a:ext cx="9347563" cy="930415"/>
          </a:xfrm>
          <a:prstGeom prst="rect">
            <a:avLst/>
          </a:prstGeom>
        </p:spPr>
      </p:pic>
      <p:pic>
        <p:nvPicPr>
          <p:cNvPr id="8" name="Picture 7">
            <a:extLst>
              <a:ext uri="{FF2B5EF4-FFF2-40B4-BE49-F238E27FC236}">
                <a16:creationId xmlns:a16="http://schemas.microsoft.com/office/drawing/2014/main" id="{A4C45EA5-2E61-0F79-4624-AC9C1FFBBB33}"/>
              </a:ext>
            </a:extLst>
          </p:cNvPr>
          <p:cNvPicPr>
            <a:picLocks noChangeAspect="1"/>
          </p:cNvPicPr>
          <p:nvPr/>
        </p:nvPicPr>
        <p:blipFill>
          <a:blip r:embed="rId4"/>
          <a:stretch>
            <a:fillRect/>
          </a:stretch>
        </p:blipFill>
        <p:spPr>
          <a:xfrm>
            <a:off x="1252728" y="3617905"/>
            <a:ext cx="8010907" cy="1775482"/>
          </a:xfrm>
          <a:prstGeom prst="rect">
            <a:avLst/>
          </a:prstGeom>
        </p:spPr>
      </p:pic>
    </p:spTree>
    <p:extLst>
      <p:ext uri="{BB962C8B-B14F-4D97-AF65-F5344CB8AC3E}">
        <p14:creationId xmlns:p14="http://schemas.microsoft.com/office/powerpoint/2010/main" val="1336041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94FFBE-27B6-4E9E-A95F-40B83CEEA61D}"/>
              </a:ext>
            </a:extLst>
          </p:cNvPr>
          <p:cNvSpPr>
            <a:spLocks noGrp="1"/>
          </p:cNvSpPr>
          <p:nvPr>
            <p:ph type="sldNum" sz="quarter" idx="12"/>
          </p:nvPr>
        </p:nvSpPr>
        <p:spPr/>
        <p:txBody>
          <a:bodyPr/>
          <a:lstStyle/>
          <a:p>
            <a:fld id="{16DBD0CC-423F-4B58-AFF5-83B6DD233671}" type="slidenum">
              <a:rPr lang="en-IL" smtClean="0"/>
              <a:t>4</a:t>
            </a:fld>
            <a:endParaRPr lang="en-IL"/>
          </a:p>
        </p:txBody>
      </p:sp>
      <p:pic>
        <p:nvPicPr>
          <p:cNvPr id="5" name="Picture 4">
            <a:extLst>
              <a:ext uri="{FF2B5EF4-FFF2-40B4-BE49-F238E27FC236}">
                <a16:creationId xmlns:a16="http://schemas.microsoft.com/office/drawing/2014/main" id="{E88E954C-7EA3-FDB7-835C-38366084A85D}"/>
              </a:ext>
            </a:extLst>
          </p:cNvPr>
          <p:cNvPicPr>
            <a:picLocks noChangeAspect="1"/>
          </p:cNvPicPr>
          <p:nvPr/>
        </p:nvPicPr>
        <p:blipFill>
          <a:blip r:embed="rId3"/>
          <a:stretch>
            <a:fillRect/>
          </a:stretch>
        </p:blipFill>
        <p:spPr>
          <a:xfrm>
            <a:off x="7116896" y="655733"/>
            <a:ext cx="4592658" cy="2821761"/>
          </a:xfrm>
          <a:prstGeom prst="rect">
            <a:avLst/>
          </a:prstGeom>
        </p:spPr>
      </p:pic>
      <p:sp>
        <p:nvSpPr>
          <p:cNvPr id="7" name="TextBox 6">
            <a:extLst>
              <a:ext uri="{FF2B5EF4-FFF2-40B4-BE49-F238E27FC236}">
                <a16:creationId xmlns:a16="http://schemas.microsoft.com/office/drawing/2014/main" id="{FC5673F3-943C-896C-6CE7-7E504ADCF20D}"/>
              </a:ext>
            </a:extLst>
          </p:cNvPr>
          <p:cNvSpPr txBox="1"/>
          <p:nvPr/>
        </p:nvSpPr>
        <p:spPr>
          <a:xfrm>
            <a:off x="647699" y="655732"/>
            <a:ext cx="6284560" cy="3539430"/>
          </a:xfrm>
          <a:prstGeom prst="rect">
            <a:avLst/>
          </a:prstGeom>
          <a:noFill/>
        </p:spPr>
        <p:txBody>
          <a:bodyPr wrap="square" rtlCol="1">
            <a:spAutoFit/>
          </a:bodyPr>
          <a:lstStyle/>
          <a:p>
            <a:r>
              <a:rPr lang="en-US" sz="3200" u="sng" dirty="0"/>
              <a:t>Motivating Example Used:</a:t>
            </a:r>
          </a:p>
          <a:p>
            <a:r>
              <a:rPr lang="en-US" sz="3200" dirty="0"/>
              <a:t>UAV flies over an unknown region with a camera looking downwards.</a:t>
            </a:r>
            <a:br>
              <a:rPr lang="en-US" sz="3200" dirty="0"/>
            </a:br>
            <a:endParaRPr lang="en-US" sz="3200" dirty="0"/>
          </a:p>
          <a:p>
            <a:r>
              <a:rPr lang="en-US" sz="3200" dirty="0"/>
              <a:t>Its goal is to reach pre-specified goal positions while preserving an acceptable localization error</a:t>
            </a:r>
          </a:p>
        </p:txBody>
      </p:sp>
    </p:spTree>
    <p:extLst>
      <p:ext uri="{BB962C8B-B14F-4D97-AF65-F5344CB8AC3E}">
        <p14:creationId xmlns:p14="http://schemas.microsoft.com/office/powerpoint/2010/main" val="2630980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A373A-47EE-3CF7-DBAA-F4B8EA1DB32E}"/>
              </a:ext>
            </a:extLst>
          </p:cNvPr>
          <p:cNvSpPr>
            <a:spLocks noGrp="1"/>
          </p:cNvSpPr>
          <p:nvPr>
            <p:ph type="title"/>
          </p:nvPr>
        </p:nvSpPr>
        <p:spPr/>
        <p:txBody>
          <a:bodyPr/>
          <a:lstStyle/>
          <a:p>
            <a:pPr algn="ctr"/>
            <a:r>
              <a:rPr lang="en-US" b="1" u="sng" dirty="0"/>
              <a:t>Objective</a:t>
            </a:r>
            <a:r>
              <a:rPr lang="en-US" u="sng" dirty="0"/>
              <a:t> </a:t>
            </a:r>
            <a:r>
              <a:rPr lang="en-US" b="1" u="sng" dirty="0"/>
              <a:t>functions</a:t>
            </a:r>
            <a:endParaRPr lang="en-IL" b="1" u="sng" dirty="0"/>
          </a:p>
        </p:txBody>
      </p:sp>
      <p:sp>
        <p:nvSpPr>
          <p:cNvPr id="3" name="Content Placeholder 2">
            <a:extLst>
              <a:ext uri="{FF2B5EF4-FFF2-40B4-BE49-F238E27FC236}">
                <a16:creationId xmlns:a16="http://schemas.microsoft.com/office/drawing/2014/main" id="{44B58D0B-65AE-65F4-DB1D-46F73AC6FFAC}"/>
              </a:ext>
            </a:extLst>
          </p:cNvPr>
          <p:cNvSpPr>
            <a:spLocks noGrp="1"/>
          </p:cNvSpPr>
          <p:nvPr>
            <p:ph idx="1"/>
          </p:nvPr>
        </p:nvSpPr>
        <p:spPr>
          <a:xfrm>
            <a:off x="67892" y="1497394"/>
            <a:ext cx="12209452" cy="5052251"/>
          </a:xfrm>
        </p:spPr>
        <p:txBody>
          <a:bodyPr>
            <a:normAutofit fontScale="85000" lnSpcReduction="20000"/>
          </a:bodyPr>
          <a:lstStyle/>
          <a:p>
            <a:r>
              <a:rPr lang="en-US" dirty="0"/>
              <a:t>After computing the expectation in the last summand in the objective function in the previews slide, the objective function get the form:</a:t>
            </a:r>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r>
              <a:rPr lang="en-US" dirty="0"/>
              <a:t>Where the  term (a) contains term penalizing control usage; the term (b) contains terms penalizing uncertainty,  and the term (c) represents the expected inventive in reaching the goal.</a:t>
            </a:r>
          </a:p>
          <a:p>
            <a:pPr marL="0" indent="0">
              <a:buNone/>
            </a:pPr>
            <a:endParaRPr lang="en-US" dirty="0"/>
          </a:p>
          <a:p>
            <a:pPr marL="0" indent="0">
              <a:buNone/>
            </a:pPr>
            <a:r>
              <a:rPr lang="en-US" dirty="0"/>
              <a:t>	</a:t>
            </a:r>
          </a:p>
          <a:p>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9C19CD9C-9FA5-29A7-A75F-F56C84F32A22}"/>
              </a:ext>
            </a:extLst>
          </p:cNvPr>
          <p:cNvSpPr>
            <a:spLocks noGrp="1"/>
          </p:cNvSpPr>
          <p:nvPr>
            <p:ph type="sldNum" sz="quarter" idx="12"/>
          </p:nvPr>
        </p:nvSpPr>
        <p:spPr/>
        <p:txBody>
          <a:bodyPr/>
          <a:lstStyle/>
          <a:p>
            <a:fld id="{16DBD0CC-423F-4B58-AFF5-83B6DD233671}" type="slidenum">
              <a:rPr lang="en-IL" smtClean="0"/>
              <a:t>40</a:t>
            </a:fld>
            <a:endParaRPr lang="en-IL"/>
          </a:p>
        </p:txBody>
      </p:sp>
      <p:pic>
        <p:nvPicPr>
          <p:cNvPr id="6" name="Picture 5">
            <a:extLst>
              <a:ext uri="{FF2B5EF4-FFF2-40B4-BE49-F238E27FC236}">
                <a16:creationId xmlns:a16="http://schemas.microsoft.com/office/drawing/2014/main" id="{F0223015-EB51-3B53-DCC8-B5CC3A75F23C}"/>
              </a:ext>
            </a:extLst>
          </p:cNvPr>
          <p:cNvPicPr>
            <a:picLocks noChangeAspect="1"/>
          </p:cNvPicPr>
          <p:nvPr/>
        </p:nvPicPr>
        <p:blipFill>
          <a:blip r:embed="rId2"/>
          <a:stretch>
            <a:fillRect/>
          </a:stretch>
        </p:blipFill>
        <p:spPr>
          <a:xfrm>
            <a:off x="2212848" y="2227245"/>
            <a:ext cx="7124700" cy="2185748"/>
          </a:xfrm>
          <a:prstGeom prst="rect">
            <a:avLst/>
          </a:prstGeom>
        </p:spPr>
      </p:pic>
    </p:spTree>
    <p:extLst>
      <p:ext uri="{BB962C8B-B14F-4D97-AF65-F5344CB8AC3E}">
        <p14:creationId xmlns:p14="http://schemas.microsoft.com/office/powerpoint/2010/main" val="769684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A373A-47EE-3CF7-DBAA-F4B8EA1DB32E}"/>
              </a:ext>
            </a:extLst>
          </p:cNvPr>
          <p:cNvSpPr>
            <a:spLocks noGrp="1"/>
          </p:cNvSpPr>
          <p:nvPr>
            <p:ph type="title"/>
          </p:nvPr>
        </p:nvSpPr>
        <p:spPr>
          <a:xfrm>
            <a:off x="708242" y="207241"/>
            <a:ext cx="10515600" cy="1325563"/>
          </a:xfrm>
        </p:spPr>
        <p:txBody>
          <a:bodyPr/>
          <a:lstStyle/>
          <a:p>
            <a:pPr algn="ctr"/>
            <a:r>
              <a:rPr lang="en-US" b="1" u="sng" dirty="0"/>
              <a:t>Objective</a:t>
            </a:r>
            <a:r>
              <a:rPr lang="en-US" u="sng" dirty="0"/>
              <a:t> </a:t>
            </a:r>
            <a:r>
              <a:rPr lang="en-US" b="1" u="sng" dirty="0"/>
              <a:t>functions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B58D0B-65AE-65F4-DB1D-46F73AC6FFAC}"/>
                  </a:ext>
                </a:extLst>
              </p:cNvPr>
              <p:cNvSpPr>
                <a:spLocks noGrp="1"/>
              </p:cNvSpPr>
              <p:nvPr>
                <p:ph idx="1"/>
              </p:nvPr>
            </p:nvSpPr>
            <p:spPr>
              <a:xfrm>
                <a:off x="708242" y="1822684"/>
                <a:ext cx="10255684" cy="4243785"/>
              </a:xfrm>
            </p:spPr>
            <p:txBody>
              <a:bodyPr>
                <a:normAutofit fontScale="25000" lnSpcReduction="20000"/>
              </a:bodyPr>
              <a:lstStyle/>
              <a:p>
                <a:pPr marL="0" indent="0">
                  <a:buNone/>
                </a:pPr>
                <a:r>
                  <a:rPr lang="en-US" sz="8000" dirty="0"/>
                  <a:t>In the final </a:t>
                </a:r>
                <a:r>
                  <a:rPr lang="en-US" sz="8000"/>
                  <a:t>objective term, </a:t>
                </a:r>
                <a:r>
                  <a:rPr lang="en-US" sz="8000" dirty="0"/>
                  <a:t>we saw that we have three weight matrices </a:t>
                </a:r>
                <a14:m>
                  <m:oMath xmlns:m="http://schemas.openxmlformats.org/officeDocument/2006/math">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𝑀</m:t>
                        </m:r>
                      </m:e>
                      <m:sub>
                        <m:r>
                          <m:rPr>
                            <m:sty m:val="p"/>
                          </m:rPr>
                          <a:rPr lang="en-US" sz="8000" b="0" i="0" smtClean="0">
                            <a:latin typeface="Cambria Math" panose="02040503050406030204" pitchFamily="18" charset="0"/>
                          </a:rPr>
                          <m:t>Σ</m:t>
                        </m:r>
                      </m:sub>
                    </m:sSub>
                    <m:r>
                      <a:rPr lang="en-US" sz="8000" b="0" i="1" smtClean="0">
                        <a:latin typeface="Cambria Math" panose="02040503050406030204" pitchFamily="18" charset="0"/>
                      </a:rPr>
                      <m:t>,</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𝑀</m:t>
                        </m:r>
                      </m:e>
                      <m:sub>
                        <m:r>
                          <a:rPr lang="en-US" sz="8000" b="0" i="1" smtClean="0">
                            <a:latin typeface="Cambria Math" panose="02040503050406030204" pitchFamily="18" charset="0"/>
                          </a:rPr>
                          <m:t>𝑢</m:t>
                        </m:r>
                      </m:sub>
                    </m:sSub>
                    <m:r>
                      <a:rPr lang="en-US" sz="8000" b="0" i="1" smtClean="0">
                        <a:latin typeface="Cambria Math" panose="02040503050406030204" pitchFamily="18" charset="0"/>
                      </a:rPr>
                      <m:t> </m:t>
                    </m:r>
                    <m:r>
                      <a:rPr lang="en-US" sz="8000" b="0" i="1" smtClean="0">
                        <a:latin typeface="Cambria Math" panose="02040503050406030204" pitchFamily="18" charset="0"/>
                      </a:rPr>
                      <m:t>𝑎𝑛𝑑</m:t>
                    </m:r>
                    <m:r>
                      <a:rPr lang="en-US" sz="8000" b="0" i="1" smtClean="0">
                        <a:latin typeface="Cambria Math" panose="02040503050406030204" pitchFamily="18" charset="0"/>
                      </a:rPr>
                      <m:t> </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𝑀</m:t>
                        </m:r>
                      </m:e>
                      <m:sub>
                        <m:r>
                          <a:rPr lang="en-US" sz="8000" b="0" i="1" smtClean="0">
                            <a:latin typeface="Cambria Math" panose="02040503050406030204" pitchFamily="18" charset="0"/>
                          </a:rPr>
                          <m:t>𝑥</m:t>
                        </m:r>
                      </m:sub>
                    </m:sSub>
                    <m:r>
                      <a:rPr lang="en-US" sz="8000" b="0" i="0" smtClean="0">
                        <a:latin typeface="Cambria Math" panose="02040503050406030204" pitchFamily="18" charset="0"/>
                      </a:rPr>
                      <m:t>,</m:t>
                    </m:r>
                  </m:oMath>
                </a14:m>
                <a:r>
                  <a:rPr lang="en-US" sz="8000" dirty="0"/>
                  <a:t> and now we will discuss how to properly choose them.</a:t>
                </a:r>
              </a:p>
              <a:p>
                <a:pPr marL="0" indent="0">
                  <a:buNone/>
                </a:pPr>
                <a:r>
                  <a:rPr lang="en-US" sz="8000" dirty="0"/>
                  <a:t>Choice of </a:t>
                </a:r>
                <a14:m>
                  <m:oMath xmlns:m="http://schemas.openxmlformats.org/officeDocument/2006/math">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𝑀</m:t>
                        </m:r>
                      </m:e>
                      <m:sub>
                        <m:r>
                          <a:rPr lang="en-US" sz="8000" b="0" i="1" smtClean="0">
                            <a:latin typeface="Cambria Math" panose="02040503050406030204" pitchFamily="18" charset="0"/>
                          </a:rPr>
                          <m:t>𝑢</m:t>
                        </m:r>
                      </m:sub>
                    </m:sSub>
                    <m:r>
                      <a:rPr lang="en-US" sz="8000" b="0" i="1" smtClean="0">
                        <a:latin typeface="Cambria Math" panose="02040503050406030204" pitchFamily="18" charset="0"/>
                      </a:rPr>
                      <m:t>: </m:t>
                    </m:r>
                    <m:r>
                      <a:rPr lang="en-US" sz="8000" b="0" i="0" smtClean="0">
                        <a:latin typeface="Cambria Math" panose="02040503050406030204" pitchFamily="18" charset="0"/>
                      </a:rPr>
                      <m:t> </m:t>
                    </m:r>
                  </m:oMath>
                </a14:m>
                <a:r>
                  <a:rPr lang="en-US" sz="8000" dirty="0"/>
                  <a:t>This matrix has a very intuitive function. A large </a:t>
                </a:r>
                <a14:m>
                  <m:oMath xmlns:m="http://schemas.openxmlformats.org/officeDocument/2006/math">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𝑀</m:t>
                        </m:r>
                      </m:e>
                      <m:sub>
                        <m:r>
                          <a:rPr lang="en-US" sz="8000" b="0" i="1" smtClean="0">
                            <a:latin typeface="Cambria Math" panose="02040503050406030204" pitchFamily="18" charset="0"/>
                          </a:rPr>
                          <m:t>𝑢</m:t>
                        </m:r>
                      </m:sub>
                    </m:sSub>
                  </m:oMath>
                </a14:m>
                <a:r>
                  <a:rPr lang="en-US" sz="8000" b="0" dirty="0"/>
                  <a:t> induces more conservative policies that penalize large controls. In the paper scenario, the control usage </a:t>
                </a:r>
                <a14:m>
                  <m:oMath xmlns:m="http://schemas.openxmlformats.org/officeDocument/2006/math">
                    <m:r>
                      <a:rPr lang="en-US" sz="8000" b="0" i="1" smtClean="0">
                        <a:latin typeface="Cambria Math" panose="02040503050406030204" pitchFamily="18" charset="0"/>
                      </a:rPr>
                      <m:t>𝜁</m:t>
                    </m:r>
                    <m:r>
                      <a:rPr lang="en-US" sz="8000" b="0" i="1" smtClean="0">
                        <a:latin typeface="Cambria Math" panose="02040503050406030204" pitchFamily="18" charset="0"/>
                      </a:rPr>
                      <m:t>(</m:t>
                    </m:r>
                    <m:r>
                      <a:rPr lang="en-US" sz="8000" b="0" i="1" smtClean="0">
                        <a:latin typeface="Cambria Math" panose="02040503050406030204" pitchFamily="18" charset="0"/>
                      </a:rPr>
                      <m:t>𝑢</m:t>
                    </m:r>
                    <m:r>
                      <a:rPr lang="en-US" sz="8000" b="0" i="1" smtClean="0">
                        <a:latin typeface="Cambria Math" panose="02040503050406030204" pitchFamily="18" charset="0"/>
                      </a:rPr>
                      <m:t>)</m:t>
                    </m:r>
                  </m:oMath>
                </a14:m>
                <a:r>
                  <a:rPr lang="en-US" sz="8000" b="0" dirty="0"/>
                  <a:t> quantifies the change in the yaw angle;, which is used by the UAV to control the direction of its motion. In th</a:t>
                </a:r>
                <a:r>
                  <a:rPr lang="en-US" sz="8000" dirty="0"/>
                  <a:t>e demonstrated Figure, from the paper below, we can see that higher values of </a:t>
                </a:r>
                <a14:m>
                  <m:oMath xmlns:m="http://schemas.openxmlformats.org/officeDocument/2006/math">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𝑀</m:t>
                        </m:r>
                      </m:e>
                      <m:sub>
                        <m:r>
                          <a:rPr lang="en-US" sz="8000" b="0" i="1" smtClean="0">
                            <a:latin typeface="Cambria Math" panose="02040503050406030204" pitchFamily="18" charset="0"/>
                          </a:rPr>
                          <m:t>𝑢</m:t>
                        </m:r>
                      </m:sub>
                    </m:sSub>
                  </m:oMath>
                </a14:m>
                <a:r>
                  <a:rPr lang="en-US" sz="8000" b="0" dirty="0"/>
                  <a:t> lead to smoother movement (apply smaller force to change the yaw angle). In the figure the goal is to move from the red point to each of the points 1,3,5,7 and then go back to the start position.</a:t>
                </a:r>
              </a:p>
              <a:p>
                <a:pPr marL="0" indent="0">
                  <a:buNone/>
                </a:pPr>
                <a:endParaRPr lang="en-US" sz="7400" b="0" dirty="0"/>
              </a:p>
              <a:p>
                <a:pPr marL="0" indent="0">
                  <a:buNone/>
                </a:pPr>
                <a:endParaRPr lang="en-US" sz="7400" b="0" dirty="0"/>
              </a:p>
              <a:p>
                <a:endParaRPr lang="en-US" sz="4400" dirty="0"/>
              </a:p>
              <a:p>
                <a:pPr marL="0" indent="0">
                  <a:buNone/>
                </a:pPr>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p>
              <a:p>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4B58D0B-65AE-65F4-DB1D-46F73AC6FFAC}"/>
                  </a:ext>
                </a:extLst>
              </p:cNvPr>
              <p:cNvSpPr>
                <a:spLocks noGrp="1" noRot="1" noChangeAspect="1" noMove="1" noResize="1" noEditPoints="1" noAdjustHandles="1" noChangeArrowheads="1" noChangeShapeType="1" noTextEdit="1"/>
              </p:cNvSpPr>
              <p:nvPr>
                <p:ph idx="1"/>
              </p:nvPr>
            </p:nvSpPr>
            <p:spPr>
              <a:xfrm>
                <a:off x="708242" y="1822684"/>
                <a:ext cx="10255684" cy="4243785"/>
              </a:xfrm>
              <a:blipFill>
                <a:blip r:embed="rId2"/>
                <a:stretch>
                  <a:fillRect l="-594" t="-2730" r="-119"/>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9C19CD9C-9FA5-29A7-A75F-F56C84F32A22}"/>
              </a:ext>
            </a:extLst>
          </p:cNvPr>
          <p:cNvSpPr>
            <a:spLocks noGrp="1"/>
          </p:cNvSpPr>
          <p:nvPr>
            <p:ph type="sldNum" sz="quarter" idx="12"/>
          </p:nvPr>
        </p:nvSpPr>
        <p:spPr/>
        <p:txBody>
          <a:bodyPr/>
          <a:lstStyle/>
          <a:p>
            <a:fld id="{16DBD0CC-423F-4B58-AFF5-83B6DD233671}" type="slidenum">
              <a:rPr lang="en-IL" smtClean="0"/>
              <a:t>41</a:t>
            </a:fld>
            <a:endParaRPr lang="en-IL"/>
          </a:p>
        </p:txBody>
      </p:sp>
      <p:sp>
        <p:nvSpPr>
          <p:cNvPr id="8" name="TextBox 7">
            <a:extLst>
              <a:ext uri="{FF2B5EF4-FFF2-40B4-BE49-F238E27FC236}">
                <a16:creationId xmlns:a16="http://schemas.microsoft.com/office/drawing/2014/main" id="{CEDED8FB-1B4C-DE35-5A9C-1443A344B03A}"/>
              </a:ext>
            </a:extLst>
          </p:cNvPr>
          <p:cNvSpPr txBox="1"/>
          <p:nvPr/>
        </p:nvSpPr>
        <p:spPr>
          <a:xfrm>
            <a:off x="2183056" y="1224220"/>
            <a:ext cx="7306056" cy="523220"/>
          </a:xfrm>
          <a:prstGeom prst="rect">
            <a:avLst/>
          </a:prstGeom>
          <a:noFill/>
        </p:spPr>
        <p:txBody>
          <a:bodyPr wrap="square" rtlCol="0">
            <a:spAutoFit/>
          </a:bodyPr>
          <a:lstStyle/>
          <a:p>
            <a:pPr algn="ctr"/>
            <a:r>
              <a:rPr lang="en-US" sz="2800" u="sng" dirty="0"/>
              <a:t>Implementation Details</a:t>
            </a:r>
            <a:endParaRPr lang="en-IL" sz="2800" u="sng" dirty="0"/>
          </a:p>
        </p:txBody>
      </p:sp>
      <p:pic>
        <p:nvPicPr>
          <p:cNvPr id="10" name="Picture 9">
            <a:extLst>
              <a:ext uri="{FF2B5EF4-FFF2-40B4-BE49-F238E27FC236}">
                <a16:creationId xmlns:a16="http://schemas.microsoft.com/office/drawing/2014/main" id="{13E2F2B6-002D-CC7A-291E-5055B2B6CED0}"/>
              </a:ext>
            </a:extLst>
          </p:cNvPr>
          <p:cNvPicPr>
            <a:picLocks noChangeAspect="1"/>
          </p:cNvPicPr>
          <p:nvPr/>
        </p:nvPicPr>
        <p:blipFill>
          <a:blip r:embed="rId3"/>
          <a:stretch>
            <a:fillRect/>
          </a:stretch>
        </p:blipFill>
        <p:spPr>
          <a:xfrm>
            <a:off x="2774411" y="3800635"/>
            <a:ext cx="5836189" cy="2722249"/>
          </a:xfrm>
          <a:prstGeom prst="rect">
            <a:avLst/>
          </a:prstGeom>
        </p:spPr>
      </p:pic>
    </p:spTree>
    <p:extLst>
      <p:ext uri="{BB962C8B-B14F-4D97-AF65-F5344CB8AC3E}">
        <p14:creationId xmlns:p14="http://schemas.microsoft.com/office/powerpoint/2010/main" val="939508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A2660D-6E33-403F-D99A-84D2EC7E2D97}"/>
              </a:ext>
            </a:extLst>
          </p:cNvPr>
          <p:cNvSpPr>
            <a:spLocks noGrp="1"/>
          </p:cNvSpPr>
          <p:nvPr>
            <p:ph type="sldNum" sz="quarter" idx="12"/>
          </p:nvPr>
        </p:nvSpPr>
        <p:spPr/>
        <p:txBody>
          <a:bodyPr/>
          <a:lstStyle/>
          <a:p>
            <a:fld id="{16DBD0CC-423F-4B58-AFF5-83B6DD233671}" type="slidenum">
              <a:rPr lang="en-IL" smtClean="0"/>
              <a:t>42</a:t>
            </a:fld>
            <a:endParaRPr lang="en-IL"/>
          </a:p>
        </p:txBody>
      </p:sp>
      <p:pic>
        <p:nvPicPr>
          <p:cNvPr id="3" name="Picture 2" descr="Chart, scatter chart&#10;&#10;Description automatically generated">
            <a:extLst>
              <a:ext uri="{FF2B5EF4-FFF2-40B4-BE49-F238E27FC236}">
                <a16:creationId xmlns:a16="http://schemas.microsoft.com/office/drawing/2014/main" id="{6EB63BDB-98B0-6BAC-D4DB-844AA8DE8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632" y="309562"/>
            <a:ext cx="8305800" cy="6229350"/>
          </a:xfrm>
          <a:prstGeom prst="rect">
            <a:avLst/>
          </a:prstGeom>
        </p:spPr>
      </p:pic>
    </p:spTree>
    <p:extLst>
      <p:ext uri="{BB962C8B-B14F-4D97-AF65-F5344CB8AC3E}">
        <p14:creationId xmlns:p14="http://schemas.microsoft.com/office/powerpoint/2010/main" val="2252824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98A116-C760-F1F5-CEBC-9CDDE46C4B98}"/>
              </a:ext>
            </a:extLst>
          </p:cNvPr>
          <p:cNvSpPr>
            <a:spLocks noGrp="1"/>
          </p:cNvSpPr>
          <p:nvPr>
            <p:ph type="sldNum" sz="quarter" idx="12"/>
          </p:nvPr>
        </p:nvSpPr>
        <p:spPr/>
        <p:txBody>
          <a:bodyPr/>
          <a:lstStyle/>
          <a:p>
            <a:fld id="{16DBD0CC-423F-4B58-AFF5-83B6DD233671}" type="slidenum">
              <a:rPr lang="en-IL" smtClean="0"/>
              <a:t>5</a:t>
            </a:fld>
            <a:endParaRPr lang="en-IL"/>
          </a:p>
        </p:txBody>
      </p:sp>
      <p:pic>
        <p:nvPicPr>
          <p:cNvPr id="5" name="videoplayback">
            <a:hlinkClick r:id="" action="ppaction://media"/>
            <a:extLst>
              <a:ext uri="{FF2B5EF4-FFF2-40B4-BE49-F238E27FC236}">
                <a16:creationId xmlns:a16="http://schemas.microsoft.com/office/drawing/2014/main" id="{F0199992-58E2-9682-1717-5D10D240241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30923" y="917394"/>
            <a:ext cx="8930154" cy="5023212"/>
          </a:xfrm>
          <a:prstGeom prst="rect">
            <a:avLst/>
          </a:prstGeom>
        </p:spPr>
      </p:pic>
    </p:spTree>
    <p:extLst>
      <p:ext uri="{BB962C8B-B14F-4D97-AF65-F5344CB8AC3E}">
        <p14:creationId xmlns:p14="http://schemas.microsoft.com/office/powerpoint/2010/main" val="297371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37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BFB90-B476-9C9D-DD61-982BAD3C617E}"/>
              </a:ext>
            </a:extLst>
          </p:cNvPr>
          <p:cNvSpPr>
            <a:spLocks noGrp="1"/>
          </p:cNvSpPr>
          <p:nvPr>
            <p:ph type="sldNum" sz="quarter" idx="12"/>
          </p:nvPr>
        </p:nvSpPr>
        <p:spPr/>
        <p:txBody>
          <a:bodyPr/>
          <a:lstStyle/>
          <a:p>
            <a:fld id="{16DBD0CC-423F-4B58-AFF5-83B6DD233671}" type="slidenum">
              <a:rPr lang="en-IL" smtClean="0"/>
              <a:t>6</a:t>
            </a:fld>
            <a:endParaRPr lang="en-IL" dirty="0"/>
          </a:p>
        </p:txBody>
      </p:sp>
      <p:sp>
        <p:nvSpPr>
          <p:cNvPr id="9" name="TextBox 8">
            <a:extLst>
              <a:ext uri="{FF2B5EF4-FFF2-40B4-BE49-F238E27FC236}">
                <a16:creationId xmlns:a16="http://schemas.microsoft.com/office/drawing/2014/main" id="{5FD03AC1-B835-9631-1F14-B3BCCFCE1CA1}"/>
              </a:ext>
            </a:extLst>
          </p:cNvPr>
          <p:cNvSpPr txBox="1"/>
          <p:nvPr/>
        </p:nvSpPr>
        <p:spPr>
          <a:xfrm>
            <a:off x="373780" y="145315"/>
            <a:ext cx="6299225" cy="707886"/>
          </a:xfrm>
          <a:prstGeom prst="rect">
            <a:avLst/>
          </a:prstGeom>
          <a:noFill/>
        </p:spPr>
        <p:txBody>
          <a:bodyPr wrap="none" rtlCol="1">
            <a:spAutoFit/>
          </a:bodyPr>
          <a:lstStyle/>
          <a:p>
            <a:r>
              <a:rPr lang="en-US" sz="4000" dirty="0"/>
              <a:t>Plan with Estimation in Mind:</a:t>
            </a:r>
            <a:endParaRPr lang="he-IL" sz="4000" dirty="0"/>
          </a:p>
        </p:txBody>
      </p:sp>
      <p:sp>
        <p:nvSpPr>
          <p:cNvPr id="2" name="TextBox 1">
            <a:extLst>
              <a:ext uri="{FF2B5EF4-FFF2-40B4-BE49-F238E27FC236}">
                <a16:creationId xmlns:a16="http://schemas.microsoft.com/office/drawing/2014/main" id="{2231E9F5-7FD9-5C63-CF9D-7A52976E80B0}"/>
              </a:ext>
            </a:extLst>
          </p:cNvPr>
          <p:cNvSpPr txBox="1"/>
          <p:nvPr/>
        </p:nvSpPr>
        <p:spPr>
          <a:xfrm>
            <a:off x="588264" y="945404"/>
            <a:ext cx="7571625" cy="461665"/>
          </a:xfrm>
          <a:prstGeom prst="rect">
            <a:avLst/>
          </a:prstGeom>
          <a:noFill/>
        </p:spPr>
        <p:txBody>
          <a:bodyPr wrap="none" rtlCol="0">
            <a:spAutoFit/>
          </a:bodyPr>
          <a:lstStyle/>
          <a:p>
            <a:r>
              <a:rPr lang="en-US" sz="2400" dirty="0"/>
              <a:t>As the environment is unknown, a joint state vector is held:</a:t>
            </a:r>
          </a:p>
        </p:txBody>
      </p:sp>
      <p:grpSp>
        <p:nvGrpSpPr>
          <p:cNvPr id="27" name="Group 26">
            <a:extLst>
              <a:ext uri="{FF2B5EF4-FFF2-40B4-BE49-F238E27FC236}">
                <a16:creationId xmlns:a16="http://schemas.microsoft.com/office/drawing/2014/main" id="{1DB8B413-F65E-615E-97A1-BA26B942AE6D}"/>
              </a:ext>
            </a:extLst>
          </p:cNvPr>
          <p:cNvGrpSpPr/>
          <p:nvPr/>
        </p:nvGrpSpPr>
        <p:grpSpPr>
          <a:xfrm>
            <a:off x="1870472" y="1511024"/>
            <a:ext cx="3281347" cy="820707"/>
            <a:chOff x="2194556" y="1371223"/>
            <a:chExt cx="3281347" cy="820707"/>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72260F8-4267-A2DE-9AFB-E2C87B037DC1}"/>
                    </a:ext>
                  </a:extLst>
                </p:cNvPr>
                <p:cNvSpPr txBox="1"/>
                <p:nvPr/>
              </p:nvSpPr>
              <p:spPr>
                <a:xfrm>
                  <a:off x="2194556" y="1371223"/>
                  <a:ext cx="31949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oMath>
                    </m:oMathPara>
                  </a14:m>
                  <a:endParaRPr lang="en-US" sz="2400" dirty="0"/>
                </a:p>
              </p:txBody>
            </p:sp>
          </mc:Choice>
          <mc:Fallback xmlns="">
            <p:sp>
              <p:nvSpPr>
                <p:cNvPr id="3" name="TextBox 2">
                  <a:extLst>
                    <a:ext uri="{FF2B5EF4-FFF2-40B4-BE49-F238E27FC236}">
                      <a16:creationId xmlns:a16="http://schemas.microsoft.com/office/drawing/2014/main" id="{972260F8-4267-A2DE-9AFB-E2C87B037DC1}"/>
                    </a:ext>
                  </a:extLst>
                </p:cNvPr>
                <p:cNvSpPr txBox="1">
                  <a:spLocks noRot="1" noChangeAspect="1" noMove="1" noResize="1" noEditPoints="1" noAdjustHandles="1" noChangeArrowheads="1" noChangeShapeType="1" noTextEdit="1"/>
                </p:cNvSpPr>
                <p:nvPr/>
              </p:nvSpPr>
              <p:spPr>
                <a:xfrm>
                  <a:off x="2194556" y="1371223"/>
                  <a:ext cx="3194914" cy="461665"/>
                </a:xfrm>
                <a:prstGeom prst="rect">
                  <a:avLst/>
                </a:prstGeom>
                <a:blipFill>
                  <a:blip r:embed="rId2"/>
                  <a:stretch>
                    <a:fillRect b="-17105"/>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AC3E163-B0BB-7814-063D-8A582E713216}"/>
                </a:ext>
              </a:extLst>
            </p:cNvPr>
            <p:cNvSpPr txBox="1"/>
            <p:nvPr/>
          </p:nvSpPr>
          <p:spPr>
            <a:xfrm>
              <a:off x="2903023" y="1799684"/>
              <a:ext cx="1338893" cy="369332"/>
            </a:xfrm>
            <a:prstGeom prst="rect">
              <a:avLst/>
            </a:prstGeom>
            <a:noFill/>
          </p:spPr>
          <p:txBody>
            <a:bodyPr wrap="none" rtlCol="0">
              <a:spAutoFit/>
            </a:bodyPr>
            <a:lstStyle/>
            <a:p>
              <a:r>
                <a:rPr lang="en-US" dirty="0">
                  <a:solidFill>
                    <a:srgbClr val="FF0000"/>
                  </a:solidFill>
                </a:rPr>
                <a:t>robot poses</a:t>
              </a:r>
            </a:p>
          </p:txBody>
        </p:sp>
        <p:sp>
          <p:nvSpPr>
            <p:cNvPr id="22" name="TextBox 21">
              <a:extLst>
                <a:ext uri="{FF2B5EF4-FFF2-40B4-BE49-F238E27FC236}">
                  <a16:creationId xmlns:a16="http://schemas.microsoft.com/office/drawing/2014/main" id="{26794E73-97D5-D01F-F86E-A30A23B28434}"/>
                </a:ext>
              </a:extLst>
            </p:cNvPr>
            <p:cNvSpPr txBox="1"/>
            <p:nvPr/>
          </p:nvSpPr>
          <p:spPr>
            <a:xfrm>
              <a:off x="4317124" y="1822598"/>
              <a:ext cx="1158779" cy="369332"/>
            </a:xfrm>
            <a:prstGeom prst="rect">
              <a:avLst/>
            </a:prstGeom>
            <a:noFill/>
          </p:spPr>
          <p:txBody>
            <a:bodyPr wrap="none" rtlCol="0">
              <a:spAutoFit/>
            </a:bodyPr>
            <a:lstStyle/>
            <a:p>
              <a:r>
                <a:rPr lang="en-US" dirty="0">
                  <a:solidFill>
                    <a:srgbClr val="0070C0"/>
                  </a:solidFill>
                </a:rPr>
                <a:t>landmarks</a:t>
              </a:r>
            </a:p>
          </p:txBody>
        </p:sp>
      </p:grpSp>
      <p:sp>
        <p:nvSpPr>
          <p:cNvPr id="25" name="TextBox 24">
            <a:extLst>
              <a:ext uri="{FF2B5EF4-FFF2-40B4-BE49-F238E27FC236}">
                <a16:creationId xmlns:a16="http://schemas.microsoft.com/office/drawing/2014/main" id="{8FD79C2C-458F-8009-48C1-FD2E6F7CD1B3}"/>
              </a:ext>
            </a:extLst>
          </p:cNvPr>
          <p:cNvSpPr txBox="1"/>
          <p:nvPr/>
        </p:nvSpPr>
        <p:spPr>
          <a:xfrm>
            <a:off x="588262" y="2690773"/>
            <a:ext cx="4834080" cy="461665"/>
          </a:xfrm>
          <a:prstGeom prst="rect">
            <a:avLst/>
          </a:prstGeom>
          <a:noFill/>
        </p:spPr>
        <p:txBody>
          <a:bodyPr wrap="none" rtlCol="0">
            <a:spAutoFit/>
          </a:bodyPr>
          <a:lstStyle/>
          <a:p>
            <a:r>
              <a:rPr lang="en-US" sz="2400" dirty="0"/>
              <a:t>Estimation over the joint probability:</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5C17326-380C-FF67-EC66-DD5FB12850CA}"/>
                  </a:ext>
                </a:extLst>
              </p:cNvPr>
              <p:cNvSpPr txBox="1"/>
              <p:nvPr/>
            </p:nvSpPr>
            <p:spPr>
              <a:xfrm>
                <a:off x="588262" y="5650986"/>
                <a:ext cx="369697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e>
                        <m:e>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𝒵</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𝒰</m:t>
                              </m:r>
                            </m:e>
                            <m:sub>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1</m:t>
                              </m:r>
                            </m:sub>
                          </m:sSub>
                        </m:e>
                      </m:d>
                      <m:r>
                        <a:rPr lang="en-US" sz="2400" b="0" i="0"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oMath>
                  </m:oMathPara>
                </a14:m>
                <a:endParaRPr lang="en-US" sz="2400" dirty="0"/>
              </a:p>
            </p:txBody>
          </p:sp>
        </mc:Choice>
        <mc:Fallback xmlns="">
          <p:sp>
            <p:nvSpPr>
              <p:cNvPr id="26" name="TextBox 25">
                <a:extLst>
                  <a:ext uri="{FF2B5EF4-FFF2-40B4-BE49-F238E27FC236}">
                    <a16:creationId xmlns:a16="http://schemas.microsoft.com/office/drawing/2014/main" id="{55C17326-380C-FF67-EC66-DD5FB12850CA}"/>
                  </a:ext>
                </a:extLst>
              </p:cNvPr>
              <p:cNvSpPr txBox="1">
                <a:spLocks noRot="1" noChangeAspect="1" noMove="1" noResize="1" noEditPoints="1" noAdjustHandles="1" noChangeArrowheads="1" noChangeShapeType="1" noTextEdit="1"/>
              </p:cNvSpPr>
              <p:nvPr/>
            </p:nvSpPr>
            <p:spPr>
              <a:xfrm>
                <a:off x="588262" y="5650986"/>
                <a:ext cx="3696973" cy="461665"/>
              </a:xfrm>
              <a:prstGeom prst="rect">
                <a:avLst/>
              </a:prstGeom>
              <a:blipFill>
                <a:blip r:embed="rId3"/>
                <a:stretch>
                  <a:fillRect b="-17105"/>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2DFFCE3F-B582-21D7-62E3-3D3D9A98901C}"/>
              </a:ext>
            </a:extLst>
          </p:cNvPr>
          <p:cNvPicPr>
            <a:picLocks noChangeAspect="1"/>
          </p:cNvPicPr>
          <p:nvPr/>
        </p:nvPicPr>
        <p:blipFill>
          <a:blip r:embed="rId4"/>
          <a:stretch>
            <a:fillRect/>
          </a:stretch>
        </p:blipFill>
        <p:spPr>
          <a:xfrm>
            <a:off x="8054702" y="311448"/>
            <a:ext cx="4137298" cy="2832130"/>
          </a:xfrm>
          <a:prstGeom prst="rect">
            <a:avLst/>
          </a:prstGeom>
        </p:spPr>
      </p:pic>
      <p:grpSp>
        <p:nvGrpSpPr>
          <p:cNvPr id="38" name="Group 37">
            <a:extLst>
              <a:ext uri="{FF2B5EF4-FFF2-40B4-BE49-F238E27FC236}">
                <a16:creationId xmlns:a16="http://schemas.microsoft.com/office/drawing/2014/main" id="{6EE1B71D-A6B5-89B6-E1FC-5501EE837A01}"/>
              </a:ext>
            </a:extLst>
          </p:cNvPr>
          <p:cNvGrpSpPr/>
          <p:nvPr/>
        </p:nvGrpSpPr>
        <p:grpSpPr>
          <a:xfrm>
            <a:off x="588262" y="3143578"/>
            <a:ext cx="9127114" cy="1635512"/>
            <a:chOff x="588262" y="3143578"/>
            <a:chExt cx="9127114" cy="1635512"/>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D33C2B6-AE5B-A9EA-D5EC-A2C454A94C00}"/>
                    </a:ext>
                  </a:extLst>
                </p:cNvPr>
                <p:cNvSpPr txBox="1"/>
                <p:nvPr/>
              </p:nvSpPr>
              <p:spPr>
                <a:xfrm>
                  <a:off x="588262" y="3143578"/>
                  <a:ext cx="9127114" cy="16355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e>
                          <m:e>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𝒵</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𝒰</m:t>
                                </m:r>
                              </m:e>
                              <m:sub>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1</m:t>
                                </m:r>
                              </m:sub>
                            </m:sSub>
                          </m:e>
                        </m:d>
                        <m:r>
                          <a:rPr lang="en-US" sz="2400" b="0" i="0" smtClean="0">
                            <a:latin typeface="Cambria Math" panose="02040503050406030204" pitchFamily="18" charset="0"/>
                          </a:rPr>
                          <m:t>~</m:t>
                        </m:r>
                        <m:r>
                          <a:rPr lang="en-US" sz="2400" b="0" i="1" smtClean="0">
                            <a:latin typeface="Cambria Math" panose="02040503050406030204" pitchFamily="18" charset="0"/>
                          </a:rPr>
                          <m:t>𝑝𝑟𝑖𝑜𝑟𝑠</m:t>
                        </m:r>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m:t>
                            </m:r>
                            <m:r>
                              <m:rPr>
                                <m:brk m:alnAt="23"/>
                              </m:rPr>
                              <a:rPr lang="en-US" sz="2400" b="0" i="1" smtClean="0">
                                <a:latin typeface="Cambria Math" panose="02040503050406030204" pitchFamily="18" charset="0"/>
                              </a:rPr>
                              <m:t>1</m:t>
                            </m:r>
                          </m:sub>
                          <m:sup>
                            <m:r>
                              <a:rPr lang="en-US" sz="2400" b="0" i="1" smtClean="0">
                                <a:latin typeface="Cambria Math" panose="02040503050406030204" pitchFamily="18" charset="0"/>
                              </a:rPr>
                              <m:t>𝑘</m:t>
                            </m:r>
                          </m:sup>
                          <m:e>
                            <m:d>
                              <m:dPr>
                                <m:begChr m:val="["/>
                                <m:endChr m:val="]"/>
                                <m:ctrlPr>
                                  <a:rPr lang="en-US" sz="2400" b="0" i="1" smtClean="0">
                                    <a:latin typeface="Cambria Math" panose="02040503050406030204" pitchFamily="18" charset="0"/>
                                  </a:rPr>
                                </m:ctrlPr>
                              </m:dPr>
                              <m:e>
                                <m:r>
                                  <a:rPr lang="en-US" sz="2400" i="1">
                                    <a:latin typeface="Cambria Math" panose="02040503050406030204" pitchFamily="18" charset="0"/>
                                  </a:rPr>
                                  <m:t>𝑝</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𝑢</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1</m:t>
                                        </m:r>
                                      </m:sub>
                                    </m:sSub>
                                  </m:e>
                                </m:d>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m:t>
                                    </m:r>
                                    <m:r>
                                      <m:rPr>
                                        <m:brk m:alnAt="23"/>
                                      </m:rP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𝑖</m:t>
                                        </m:r>
                                      </m:sub>
                                    </m:sSub>
                                  </m:sup>
                                  <m:e>
                                    <m:r>
                                      <a:rPr lang="en-US" sz="2400" i="1">
                                        <a:latin typeface="Cambria Math" panose="02040503050406030204" pitchFamily="18" charset="0"/>
                                      </a:rPr>
                                      <m:t>𝑝</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𝑧</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sub>
                                        </m:sSub>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sub>
                                          <m:sup>
                                            <m:r>
                                              <a:rPr lang="en-US" sz="2400" i="1">
                                                <a:latin typeface="Cambria Math" panose="02040503050406030204" pitchFamily="18" charset="0"/>
                                              </a:rPr>
                                              <m:t>𝑜</m:t>
                                            </m:r>
                                          </m:sup>
                                        </m:sSubSup>
                                      </m:e>
                                    </m:d>
                                  </m:e>
                                </m:nary>
                              </m:e>
                            </m:d>
                          </m:e>
                        </m:nary>
                      </m:oMath>
                    </m:oMathPara>
                  </a14:m>
                  <a:endParaRPr lang="en-US" sz="2400" dirty="0"/>
                </a:p>
                <a:p>
                  <a:endParaRPr lang="en-US" sz="2400" dirty="0"/>
                </a:p>
              </p:txBody>
            </p:sp>
          </mc:Choice>
          <mc:Fallback xmlns="">
            <p:sp>
              <p:nvSpPr>
                <p:cNvPr id="30" name="TextBox 29">
                  <a:extLst>
                    <a:ext uri="{FF2B5EF4-FFF2-40B4-BE49-F238E27FC236}">
                      <a16:creationId xmlns:a16="http://schemas.microsoft.com/office/drawing/2014/main" id="{9D33C2B6-AE5B-A9EA-D5EC-A2C454A94C00}"/>
                    </a:ext>
                  </a:extLst>
                </p:cNvPr>
                <p:cNvSpPr txBox="1">
                  <a:spLocks noRot="1" noChangeAspect="1" noMove="1" noResize="1" noEditPoints="1" noAdjustHandles="1" noChangeArrowheads="1" noChangeShapeType="1" noTextEdit="1"/>
                </p:cNvSpPr>
                <p:nvPr/>
              </p:nvSpPr>
              <p:spPr>
                <a:xfrm>
                  <a:off x="588262" y="3143578"/>
                  <a:ext cx="9127114" cy="1635512"/>
                </a:xfrm>
                <a:prstGeom prst="rect">
                  <a:avLst/>
                </a:prstGeom>
                <a:blipFill>
                  <a:blip r:embed="rId5"/>
                  <a:stretch>
                    <a:fillRect/>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D831E22C-8A0C-1A9C-4E32-6AF0F09F2247}"/>
                </a:ext>
              </a:extLst>
            </p:cNvPr>
            <p:cNvSpPr txBox="1"/>
            <p:nvPr/>
          </p:nvSpPr>
          <p:spPr>
            <a:xfrm>
              <a:off x="5303956" y="4356876"/>
              <a:ext cx="1584088" cy="369332"/>
            </a:xfrm>
            <a:prstGeom prst="rect">
              <a:avLst/>
            </a:prstGeom>
            <a:noFill/>
          </p:spPr>
          <p:txBody>
            <a:bodyPr wrap="none" rtlCol="0">
              <a:spAutoFit/>
            </a:bodyPr>
            <a:lstStyle/>
            <a:p>
              <a:r>
                <a:rPr lang="en-US" dirty="0">
                  <a:solidFill>
                    <a:srgbClr val="FF0000"/>
                  </a:solidFill>
                </a:rPr>
                <a:t>Motion model</a:t>
              </a:r>
            </a:p>
          </p:txBody>
        </p:sp>
        <p:sp>
          <p:nvSpPr>
            <p:cNvPr id="36" name="TextBox 35">
              <a:extLst>
                <a:ext uri="{FF2B5EF4-FFF2-40B4-BE49-F238E27FC236}">
                  <a16:creationId xmlns:a16="http://schemas.microsoft.com/office/drawing/2014/main" id="{F0C6F1F0-91FB-B478-D5FB-5A8BB5AE22D9}"/>
                </a:ext>
              </a:extLst>
            </p:cNvPr>
            <p:cNvSpPr txBox="1"/>
            <p:nvPr/>
          </p:nvSpPr>
          <p:spPr>
            <a:xfrm>
              <a:off x="7413101" y="4359284"/>
              <a:ext cx="1777218" cy="338554"/>
            </a:xfrm>
            <a:prstGeom prst="rect">
              <a:avLst/>
            </a:prstGeom>
            <a:noFill/>
          </p:spPr>
          <p:txBody>
            <a:bodyPr wrap="none" rtlCol="0">
              <a:spAutoFit/>
            </a:bodyPr>
            <a:lstStyle/>
            <a:p>
              <a:r>
                <a:rPr lang="en-US" sz="1600" dirty="0">
                  <a:solidFill>
                    <a:srgbClr val="0070C0"/>
                  </a:solidFill>
                </a:rPr>
                <a:t>Observation model</a:t>
              </a:r>
            </a:p>
          </p:txBody>
        </p:sp>
      </p:grpSp>
      <p:sp>
        <p:nvSpPr>
          <p:cNvPr id="37" name="TextBox 36">
            <a:extLst>
              <a:ext uri="{FF2B5EF4-FFF2-40B4-BE49-F238E27FC236}">
                <a16:creationId xmlns:a16="http://schemas.microsoft.com/office/drawing/2014/main" id="{13276858-84A1-A370-CEF5-C77ACFB6367C}"/>
              </a:ext>
            </a:extLst>
          </p:cNvPr>
          <p:cNvSpPr txBox="1"/>
          <p:nvPr/>
        </p:nvSpPr>
        <p:spPr>
          <a:xfrm>
            <a:off x="588262" y="5027416"/>
            <a:ext cx="9216177" cy="461665"/>
          </a:xfrm>
          <a:prstGeom prst="rect">
            <a:avLst/>
          </a:prstGeom>
          <a:noFill/>
        </p:spPr>
        <p:txBody>
          <a:bodyPr wrap="none" rtlCol="0">
            <a:spAutoFit/>
          </a:bodyPr>
          <a:lstStyle/>
          <a:p>
            <a:r>
              <a:rPr lang="en-US" sz="2400" dirty="0"/>
              <a:t>Architect models such that the posterior can be modeled as a gaussian:</a:t>
            </a:r>
          </a:p>
        </p:txBody>
      </p:sp>
      <p:cxnSp>
        <p:nvCxnSpPr>
          <p:cNvPr id="42" name="Straight Arrow Connector 41">
            <a:extLst>
              <a:ext uri="{FF2B5EF4-FFF2-40B4-BE49-F238E27FC236}">
                <a16:creationId xmlns:a16="http://schemas.microsoft.com/office/drawing/2014/main" id="{C9F8B97E-3B1E-AA82-24C5-697E32702434}"/>
              </a:ext>
            </a:extLst>
          </p:cNvPr>
          <p:cNvCxnSpPr>
            <a:cxnSpLocks/>
          </p:cNvCxnSpPr>
          <p:nvPr/>
        </p:nvCxnSpPr>
        <p:spPr>
          <a:xfrm flipH="1" flipV="1">
            <a:off x="3993040" y="5858413"/>
            <a:ext cx="2470318" cy="35002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AF25077-BFDC-6839-D2E4-12149F49A5AE}"/>
              </a:ext>
            </a:extLst>
          </p:cNvPr>
          <p:cNvSpPr txBox="1"/>
          <p:nvPr/>
        </p:nvSpPr>
        <p:spPr>
          <a:xfrm>
            <a:off x="6567320" y="6033426"/>
            <a:ext cx="2016001" cy="369332"/>
          </a:xfrm>
          <a:prstGeom prst="rect">
            <a:avLst/>
          </a:prstGeom>
          <a:noFill/>
        </p:spPr>
        <p:txBody>
          <a:bodyPr wrap="none" rtlCol="0">
            <a:spAutoFit/>
          </a:bodyPr>
          <a:lstStyle/>
          <a:p>
            <a:r>
              <a:rPr lang="en-US" b="1" dirty="0">
                <a:solidFill>
                  <a:schemeClr val="accent4"/>
                </a:solidFill>
              </a:rPr>
              <a:t>Information Matrix</a:t>
            </a:r>
          </a:p>
        </p:txBody>
      </p:sp>
    </p:spTree>
    <p:extLst>
      <p:ext uri="{BB962C8B-B14F-4D97-AF65-F5344CB8AC3E}">
        <p14:creationId xmlns:p14="http://schemas.microsoft.com/office/powerpoint/2010/main" val="1400244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DB0E90-BA3A-D1CB-9A6C-30B8AA417DF7}"/>
              </a:ext>
            </a:extLst>
          </p:cNvPr>
          <p:cNvSpPr>
            <a:spLocks noGrp="1"/>
          </p:cNvSpPr>
          <p:nvPr>
            <p:ph type="sldNum" sz="quarter" idx="12"/>
          </p:nvPr>
        </p:nvSpPr>
        <p:spPr/>
        <p:txBody>
          <a:bodyPr/>
          <a:lstStyle/>
          <a:p>
            <a:fld id="{16DBD0CC-423F-4B58-AFF5-83B6DD233671}" type="slidenum">
              <a:rPr lang="en-IL" smtClean="0"/>
              <a:t>7</a:t>
            </a:fld>
            <a:endParaRPr lang="en-IL"/>
          </a:p>
        </p:txBody>
      </p:sp>
      <p:sp>
        <p:nvSpPr>
          <p:cNvPr id="11" name="TextBox 10">
            <a:extLst>
              <a:ext uri="{FF2B5EF4-FFF2-40B4-BE49-F238E27FC236}">
                <a16:creationId xmlns:a16="http://schemas.microsoft.com/office/drawing/2014/main" id="{1D179DFD-51F0-0032-B494-2D8AED0C705F}"/>
              </a:ext>
            </a:extLst>
          </p:cNvPr>
          <p:cNvSpPr txBox="1"/>
          <p:nvPr/>
        </p:nvSpPr>
        <p:spPr>
          <a:xfrm>
            <a:off x="495759" y="329535"/>
            <a:ext cx="11326627" cy="584775"/>
          </a:xfrm>
          <a:prstGeom prst="rect">
            <a:avLst/>
          </a:prstGeom>
          <a:noFill/>
        </p:spPr>
        <p:txBody>
          <a:bodyPr wrap="none" rtlCol="0">
            <a:spAutoFit/>
          </a:bodyPr>
          <a:lstStyle/>
          <a:p>
            <a:r>
              <a:rPr lang="en-US" sz="3200" dirty="0"/>
              <a:t>Solving for the posterior distribution via Expectation Maximization: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23A5152-9AF6-9AC4-C0AC-09A072294E41}"/>
                  </a:ext>
                </a:extLst>
              </p:cNvPr>
              <p:cNvSpPr txBox="1"/>
              <p:nvPr/>
            </p:nvSpPr>
            <p:spPr>
              <a:xfrm>
                <a:off x="947451" y="1252082"/>
                <a:ext cx="8777980" cy="7141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𝑋</m:t>
                          </m:r>
                        </m:e>
                        <m:sub>
                          <m:r>
                            <a:rPr lang="en-US" sz="2400" i="1">
                              <a:latin typeface="Cambria Math" panose="02040503050406030204" pitchFamily="18" charset="0"/>
                            </a:rPr>
                            <m:t>𝑘</m:t>
                          </m:r>
                        </m:sub>
                        <m:sup>
                          <m:r>
                            <a:rPr lang="en-US" sz="2400" i="1">
                              <a:latin typeface="Cambria Math" panose="02040503050406030204" pitchFamily="18" charset="0"/>
                            </a:rPr>
                            <m:t>∗</m:t>
                          </m:r>
                        </m:sup>
                      </m:sSubSup>
                      <m:r>
                        <a:rPr lang="en-US" sz="2400" i="1">
                          <a:latin typeface="Cambria Math" panose="02040503050406030204" pitchFamily="18" charset="0"/>
                        </a:rPr>
                        <m:t>=</m:t>
                      </m:r>
                      <m:limLow>
                        <m:limLowPr>
                          <m:ctrlPr>
                            <a:rPr lang="en-US" sz="2400" i="1">
                              <a:latin typeface="Cambria Math" panose="02040503050406030204" pitchFamily="18" charset="0"/>
                            </a:rPr>
                          </m:ctrlPr>
                        </m:limLowPr>
                        <m:e>
                          <m:r>
                            <a:rPr lang="en-US" sz="2400" i="1">
                              <a:latin typeface="Cambria Math" panose="02040503050406030204" pitchFamily="18" charset="0"/>
                            </a:rPr>
                            <m:t>𝑎𝑟𝑔𝑚𝑎𝑥</m:t>
                          </m:r>
                        </m:e>
                        <m:lim>
                          <m:sSub>
                            <m:sSubPr>
                              <m:ctrlPr>
                                <a:rPr lang="en-US" sz="2400" i="1">
                                  <a:latin typeface="Cambria Math" panose="02040503050406030204" pitchFamily="18" charset="0"/>
                                </a:rPr>
                              </m:ctrlPr>
                            </m:sSubPr>
                            <m:e>
                              <m:r>
                                <m:rPr>
                                  <m:sty m:val="p"/>
                                </m:rPr>
                                <a:rPr lang="en-US" sz="2400" i="0">
                                  <a:latin typeface="Cambria Math" panose="02040503050406030204" pitchFamily="18" charset="0"/>
                                </a:rPr>
                                <m:t>X</m:t>
                              </m:r>
                            </m:e>
                            <m:sub>
                              <m:r>
                                <m:rPr>
                                  <m:sty m:val="p"/>
                                </m:rPr>
                                <a:rPr lang="en-US" sz="2400" i="0">
                                  <a:latin typeface="Cambria Math" panose="02040503050406030204" pitchFamily="18" charset="0"/>
                                </a:rPr>
                                <m:t>k</m:t>
                              </m:r>
                            </m:sub>
                          </m:sSub>
                        </m:lim>
                      </m:limLow>
                      <m:r>
                        <a:rPr lang="en-US" sz="2400" b="0" i="0" smtClean="0">
                          <a:latin typeface="Cambria Math" panose="02040503050406030204" pitchFamily="18" charset="0"/>
                        </a:rPr>
                        <m:t> </m:t>
                      </m:r>
                      <m:r>
                        <m:rPr>
                          <m:sty m:val="p"/>
                        </m:rPr>
                        <a:rPr lang="en-US" sz="2400" i="0">
                          <a:latin typeface="Cambria Math" panose="02040503050406030204" pitchFamily="18" charset="0"/>
                        </a:rPr>
                        <m:t>p</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i="0">
                                  <a:latin typeface="Cambria Math" panose="02040503050406030204" pitchFamily="18" charset="0"/>
                                </a:rPr>
                                <m:t>X</m:t>
                              </m:r>
                            </m:e>
                            <m:sub>
                              <m:r>
                                <m:rPr>
                                  <m:sty m:val="p"/>
                                </m:rPr>
                                <a:rPr lang="en-US" sz="2400" i="0">
                                  <a:latin typeface="Cambria Math" panose="02040503050406030204" pitchFamily="18" charset="0"/>
                                </a:rPr>
                                <m:t>k</m:t>
                              </m:r>
                            </m:sub>
                          </m:sSub>
                        </m:e>
                        <m:e>
                          <m:sSub>
                            <m:sSubPr>
                              <m:ctrlPr>
                                <a:rPr lang="en-US" sz="2400" i="1">
                                  <a:latin typeface="Cambria Math" panose="02040503050406030204" pitchFamily="18" charset="0"/>
                                </a:rPr>
                              </m:ctrlPr>
                            </m:sSubPr>
                            <m:e>
                              <m:r>
                                <a:rPr lang="en-US" sz="2400" i="0">
                                  <a:latin typeface="Cambria Math" panose="02040503050406030204" pitchFamily="18" charset="0"/>
                                  <a:ea typeface="Cambria Math" panose="02040503050406030204" pitchFamily="18" charset="0"/>
                                </a:rPr>
                                <m:t>𝒵</m:t>
                              </m:r>
                            </m:e>
                            <m:sub>
                              <m:r>
                                <m:rPr>
                                  <m:sty m:val="p"/>
                                </m:rPr>
                                <a:rPr lang="en-US" sz="2400" i="0">
                                  <a:latin typeface="Cambria Math" panose="02040503050406030204" pitchFamily="18" charset="0"/>
                                </a:rPr>
                                <m:t>k</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0">
                                  <a:latin typeface="Cambria Math" panose="02040503050406030204" pitchFamily="18" charset="0"/>
                                  <a:ea typeface="Cambria Math" panose="02040503050406030204" pitchFamily="18" charset="0"/>
                                </a:rPr>
                                <m:t>𝒰</m:t>
                              </m:r>
                            </m:e>
                            <m:sub>
                              <m:r>
                                <m:rPr>
                                  <m:sty m:val="p"/>
                                </m:rPr>
                                <a:rPr lang="en-US" sz="2400" i="0">
                                  <a:latin typeface="Cambria Math" panose="02040503050406030204" pitchFamily="18" charset="0"/>
                                </a:rPr>
                                <m:t>k</m:t>
                              </m:r>
                              <m:r>
                                <a:rPr lang="en-US" sz="2400" i="0">
                                  <a:latin typeface="Cambria Math" panose="02040503050406030204" pitchFamily="18" charset="0"/>
                                </a:rPr>
                                <m:t>−</m:t>
                              </m:r>
                              <m:r>
                                <a:rPr lang="en-US" sz="2400" i="0">
                                  <a:latin typeface="Cambria Math" panose="02040503050406030204" pitchFamily="18" charset="0"/>
                                </a:rPr>
                                <m:t>1</m:t>
                              </m:r>
                            </m:sub>
                          </m:sSub>
                        </m:e>
                      </m:d>
                      <m:r>
                        <a:rPr lang="en-US" sz="2400" b="0" i="0" smtClean="0">
                          <a:latin typeface="Cambria Math" panose="02040503050406030204" pitchFamily="18" charset="0"/>
                        </a:rPr>
                        <m:t>=</m:t>
                      </m:r>
                      <m:limLow>
                        <m:limLowPr>
                          <m:ctrlPr>
                            <a:rPr lang="en-US" sz="2400" i="1">
                              <a:latin typeface="Cambria Math" panose="02040503050406030204" pitchFamily="18" charset="0"/>
                            </a:rPr>
                          </m:ctrlPr>
                        </m:limLowPr>
                        <m:e>
                          <m:r>
                            <a:rPr lang="en-US" sz="2400" b="0" i="1" smtClean="0">
                              <a:latin typeface="Cambria Math" panose="02040503050406030204" pitchFamily="18" charset="0"/>
                            </a:rPr>
                            <m:t>𝑎𝑟𝑔𝑚𝑖𝑛</m:t>
                          </m:r>
                        </m:e>
                        <m:lim>
                          <m:sSub>
                            <m:sSubPr>
                              <m:ctrlPr>
                                <a:rPr lang="en-US" sz="2400" i="1">
                                  <a:latin typeface="Cambria Math" panose="02040503050406030204" pitchFamily="18" charset="0"/>
                                </a:rPr>
                              </m:ctrlPr>
                            </m:sSubPr>
                            <m:e>
                              <m:r>
                                <m:rPr>
                                  <m:sty m:val="p"/>
                                </m:rPr>
                                <a:rPr lang="en-US" sz="2400">
                                  <a:latin typeface="Cambria Math" panose="02040503050406030204" pitchFamily="18" charset="0"/>
                                </a:rPr>
                                <m:t>X</m:t>
                              </m:r>
                            </m:e>
                            <m:sub>
                              <m:r>
                                <m:rPr>
                                  <m:sty m:val="p"/>
                                </m:rPr>
                                <a:rPr lang="en-US" sz="2400">
                                  <a:latin typeface="Cambria Math" panose="02040503050406030204" pitchFamily="18" charset="0"/>
                                </a:rPr>
                                <m:t>k</m:t>
                              </m:r>
                            </m:sub>
                          </m:sSub>
                        </m:lim>
                      </m:limLow>
                      <m:d>
                        <m:dPr>
                          <m:begChr m:val="{"/>
                          <m:endChr m:val="}"/>
                          <m:ctrlPr>
                            <a:rPr lang="en-US" sz="2400" b="0" i="1" smtClean="0">
                              <a:latin typeface="Cambria Math" panose="02040503050406030204" pitchFamily="18" charset="0"/>
                            </a:rPr>
                          </m:ctrlPr>
                        </m:dPr>
                        <m:e>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m:rPr>
                                      <m:sty m:val="p"/>
                                    </m:rPr>
                                    <a:rPr lang="en-US" sz="2400">
                                      <a:latin typeface="Cambria Math" panose="02040503050406030204" pitchFamily="18" charset="0"/>
                                    </a:rPr>
                                    <m:t>p</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X</m:t>
                                          </m:r>
                                        </m:e>
                                        <m:sub>
                                          <m:r>
                                            <m:rPr>
                                              <m:sty m:val="p"/>
                                            </m:rPr>
                                            <a:rPr lang="en-US" sz="2400">
                                              <a:latin typeface="Cambria Math" panose="02040503050406030204" pitchFamily="18" charset="0"/>
                                            </a:rPr>
                                            <m:t>k</m:t>
                                          </m:r>
                                        </m:sub>
                                      </m:sSub>
                                    </m:e>
                                    <m:e>
                                      <m:sSub>
                                        <m:sSubPr>
                                          <m:ctrlPr>
                                            <a:rPr lang="en-US" sz="2400" i="1">
                                              <a:latin typeface="Cambria Math" panose="02040503050406030204" pitchFamily="18" charset="0"/>
                                            </a:rPr>
                                          </m:ctrlPr>
                                        </m:sSubPr>
                                        <m:e>
                                          <m:r>
                                            <a:rPr lang="en-US" sz="2400">
                                              <a:latin typeface="Cambria Math" panose="02040503050406030204" pitchFamily="18" charset="0"/>
                                              <a:ea typeface="Cambria Math" panose="02040503050406030204" pitchFamily="18" charset="0"/>
                                            </a:rPr>
                                            <m:t>𝒵</m:t>
                                          </m:r>
                                        </m:e>
                                        <m:sub>
                                          <m:r>
                                            <m:rPr>
                                              <m:sty m:val="p"/>
                                            </m:rPr>
                                            <a:rPr lang="en-US" sz="2400">
                                              <a:latin typeface="Cambria Math" panose="02040503050406030204" pitchFamily="18" charset="0"/>
                                            </a:rPr>
                                            <m:t>k</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ea typeface="Cambria Math" panose="02040503050406030204" pitchFamily="18" charset="0"/>
                                            </a:rPr>
                                            <m:t>𝒰</m:t>
                                          </m:r>
                                        </m:e>
                                        <m:sub>
                                          <m:r>
                                            <m:rPr>
                                              <m:sty m:val="p"/>
                                            </m:rPr>
                                            <a:rPr lang="en-US" sz="2400">
                                              <a:latin typeface="Cambria Math" panose="02040503050406030204" pitchFamily="18" charset="0"/>
                                            </a:rPr>
                                            <m:t>k</m:t>
                                          </m:r>
                                          <m:r>
                                            <a:rPr lang="en-US" sz="2400">
                                              <a:latin typeface="Cambria Math" panose="02040503050406030204" pitchFamily="18" charset="0"/>
                                            </a:rPr>
                                            <m:t>−</m:t>
                                          </m:r>
                                          <m:r>
                                            <a:rPr lang="en-US" sz="2400">
                                              <a:latin typeface="Cambria Math" panose="02040503050406030204" pitchFamily="18" charset="0"/>
                                            </a:rPr>
                                            <m:t>1</m:t>
                                          </m:r>
                                        </m:sub>
                                      </m:sSub>
                                    </m:e>
                                  </m:d>
                                </m:e>
                              </m:d>
                            </m:e>
                          </m:func>
                        </m:e>
                      </m:d>
                    </m:oMath>
                  </m:oMathPara>
                </a14:m>
                <a:endParaRPr lang="en-US" sz="2400"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923A5152-9AF6-9AC4-C0AC-09A072294E41}"/>
                  </a:ext>
                </a:extLst>
              </p:cNvPr>
              <p:cNvSpPr txBox="1">
                <a:spLocks noRot="1" noChangeAspect="1" noMove="1" noResize="1" noEditPoints="1" noAdjustHandles="1" noChangeArrowheads="1" noChangeShapeType="1" noTextEdit="1"/>
              </p:cNvSpPr>
              <p:nvPr/>
            </p:nvSpPr>
            <p:spPr>
              <a:xfrm>
                <a:off x="947451" y="1252082"/>
                <a:ext cx="8777980" cy="71417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A7D4E2F-7346-0C3E-D4BB-04CD96D62B14}"/>
                  </a:ext>
                </a:extLst>
              </p:cNvPr>
              <p:cNvSpPr txBox="1"/>
              <p:nvPr/>
            </p:nvSpPr>
            <p:spPr>
              <a:xfrm>
                <a:off x="2945684" y="2567090"/>
                <a:ext cx="6300632" cy="100046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𝑢</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1</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 </m:t>
                                        </m:r>
                                      </m:sub>
                                    </m:sSub>
                                  </m:sub>
                                </m:sSub>
                              </m:e>
                            </m:d>
                          </m:e>
                        </m:mr>
                        <m:mr>
                          <m:e>
                            <m:sSub>
                              <m:sSubPr>
                                <m:ctrlPr>
                                  <a:rPr lang="en-US" sz="2400" i="1">
                                    <a:latin typeface="Cambria Math" panose="02040503050406030204" pitchFamily="18" charset="0"/>
                                  </a:rPr>
                                </m:ctrlPr>
                              </m:sSubPr>
                              <m:e>
                                <m:r>
                                  <a:rPr lang="en-US" sz="2400" i="1">
                                    <a:latin typeface="Cambria Math" panose="02040503050406030204" pitchFamily="18" charset="0"/>
                                  </a:rPr>
                                  <m:t>𝑧</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sub>
                            </m:sSub>
                            <m:r>
                              <a:rPr lang="en-US" sz="2400" i="1">
                                <a:latin typeface="Cambria Math" panose="02040503050406030204" pitchFamily="18" charset="0"/>
                              </a:rPr>
                              <m:t>=</m:t>
                            </m:r>
                            <m:r>
                              <a:rPr lang="en-US" sz="2400" i="1">
                                <a:latin typeface="Cambria Math" panose="02040503050406030204" pitchFamily="18" charset="0"/>
                              </a:rPr>
                              <m:t>h</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𝑙</m:t>
                                    </m:r>
                                  </m:e>
                                  <m:sub>
                                    <m:r>
                                      <a:rPr lang="en-US" sz="2400" i="1">
                                        <a:latin typeface="Cambria Math" panose="02040503050406030204" pitchFamily="18" charset="0"/>
                                      </a:rPr>
                                      <m:t>𝑗</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r>
                              <m:rPr>
                                <m:nor/>
                              </m:rPr>
                              <a:rPr lang="he-IL" sz="2400" dirty="0"/>
                              <m:t> </m:t>
                            </m:r>
                          </m:e>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𝑣</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𝑁</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b="0" i="0" smtClean="0">
                                        <a:latin typeface="Cambria Math" panose="02040503050406030204" pitchFamily="18" charset="0"/>
                                      </a:rPr>
                                      <m:t>Ω</m:t>
                                    </m:r>
                                  </m:e>
                                  <m: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 </m:t>
                                        </m:r>
                                      </m:sub>
                                    </m:sSub>
                                  </m:sub>
                                </m:sSub>
                              </m:e>
                            </m:d>
                          </m:e>
                        </m:mr>
                      </m:m>
                    </m:oMath>
                  </m:oMathPara>
                </a14:m>
                <a:endParaRPr lang="en-US" sz="2400" b="0" i="1" dirty="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0A7D4E2F-7346-0C3E-D4BB-04CD96D62B14}"/>
                  </a:ext>
                </a:extLst>
              </p:cNvPr>
              <p:cNvSpPr txBox="1">
                <a:spLocks noRot="1" noChangeAspect="1" noMove="1" noResize="1" noEditPoints="1" noAdjustHandles="1" noChangeArrowheads="1" noChangeShapeType="1" noTextEdit="1"/>
              </p:cNvSpPr>
              <p:nvPr/>
            </p:nvSpPr>
            <p:spPr>
              <a:xfrm>
                <a:off x="2945684" y="2567090"/>
                <a:ext cx="6300632" cy="100046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442BAC0-3144-D117-6E68-BE43EE670A99}"/>
                  </a:ext>
                </a:extLst>
              </p:cNvPr>
              <p:cNvSpPr txBox="1"/>
              <p:nvPr/>
            </p:nvSpPr>
            <p:spPr>
              <a:xfrm>
                <a:off x="198937" y="4159626"/>
                <a:ext cx="11922366" cy="10515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𝑋</m:t>
                          </m:r>
                        </m:e>
                        <m:sub>
                          <m:r>
                            <a:rPr lang="en-US" sz="2400" b="0" i="1" smtClean="0">
                              <a:latin typeface="Cambria Math" panose="02040503050406030204" pitchFamily="18" charset="0"/>
                            </a:rPr>
                            <m:t>𝐾</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limLow>
                        <m:limLowPr>
                          <m:ctrlPr>
                            <a:rPr lang="en-US" sz="2400" b="0" i="1" smtClean="0">
                              <a:latin typeface="Cambria Math" panose="02040503050406030204" pitchFamily="18" charset="0"/>
                            </a:rPr>
                          </m:ctrlPr>
                        </m:limLowPr>
                        <m:e>
                          <m:r>
                            <a:rPr lang="en-US" sz="2400" b="0" i="1" smtClean="0">
                              <a:latin typeface="Cambria Math" panose="02040503050406030204" pitchFamily="18" charset="0"/>
                            </a:rPr>
                            <m:t>𝑎𝑟𝑔𝑚𝑖𝑛</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lim>
                      </m:limLow>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sub>
                                          <m:r>
                                            <a:rPr lang="en-US" sz="2400" b="0" i="1" smtClean="0">
                                              <a:latin typeface="Cambria Math" panose="02040503050406030204" pitchFamily="18" charset="0"/>
                                            </a:rPr>
                                            <m:t>0</m:t>
                                          </m:r>
                                        </m:sub>
                                      </m:sSub>
                                    </m:e>
                                  </m:d>
                                </m:e>
                              </m:d>
                            </m:e>
                            <m:sub>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a:rPr lang="en-US" sz="2400" b="0" i="1" smtClean="0">
                                      <a:latin typeface="Cambria Math" panose="02040503050406030204" pitchFamily="18" charset="0"/>
                                    </a:rPr>
                                    <m:t>0</m:t>
                                  </m:r>
                                </m:sub>
                              </m:sSub>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d>
                                <m:dPr>
                                  <m:begChr m:val="["/>
                                  <m:endChr m:val="]"/>
                                  <m:ctrlPr>
                                    <a:rPr lang="en-US" sz="2400" b="0" i="1" smtClean="0">
                                      <a:latin typeface="Cambria Math" panose="02040503050406030204" pitchFamily="18" charset="0"/>
                                    </a:rPr>
                                  </m:ctrlPr>
                                </m:dPr>
                                <m:e>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1</m:t>
                                                      </m:r>
                                                    </m:sub>
                                                  </m:sSub>
                                                </m:e>
                                              </m:d>
                                            </m:e>
                                          </m:d>
                                        </m:e>
                                      </m:d>
                                    </m:e>
                                    <m:sub>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a:rPr lang="en-US" sz="2400" b="0" i="1" smtClean="0">
                                                  <a:latin typeface="Cambria Math" panose="02040503050406030204" pitchFamily="18" charset="0"/>
                                                </a:rPr>
                                                <m:t>𝑤</m:t>
                                              </m:r>
                                            </m:sub>
                                          </m:sSub>
                                        </m:e>
                                        <m:sub>
                                          <m:r>
                                            <a:rPr lang="en-US" sz="2400" b="0" i="1" smtClean="0">
                                              <a:latin typeface="Cambria Math" panose="02040503050406030204" pitchFamily="18" charset="0"/>
                                            </a:rPr>
                                            <m:t>𝑖</m:t>
                                          </m:r>
                                        </m:sub>
                                      </m:sSub>
                                    </m:sub>
                                    <m:sup>
                                      <m:r>
                                        <a:rPr lang="en-US" sz="2400" i="1">
                                          <a:latin typeface="Cambria Math" panose="02040503050406030204" pitchFamily="18" charset="0"/>
                                        </a:rPr>
                                        <m:t>2</m:t>
                                      </m:r>
                                    </m:sup>
                                  </m:sSubSup>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𝑗</m:t>
                                      </m:r>
                                      <m:r>
                                        <a:rPr lang="en-US" sz="2400" b="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m:rPr>
                                              <m:brk m:alnAt="7"/>
                                            </m:rPr>
                                            <a:rPr lang="en-US" sz="2400" b="0" i="1" smtClean="0">
                                              <a:latin typeface="Cambria Math" panose="02040503050406030204" pitchFamily="18" charset="0"/>
                                              <a:ea typeface="Cambria Math" panose="02040503050406030204" pitchFamily="18" charset="0"/>
                                            </a:rPr>
                                            <m:t>ℳ</m:t>
                                          </m:r>
                                        </m:e>
                                        <m:sub>
                                          <m:r>
                                            <m:rPr>
                                              <m:brk m:alnAt="7"/>
                                            </m:rPr>
                                            <a:rPr lang="en-US" sz="2400" b="0" i="1" smtClean="0">
                                              <a:latin typeface="Cambria Math" panose="02040503050406030204" pitchFamily="18" charset="0"/>
                                              <a:ea typeface="Cambria Math" panose="02040503050406030204" pitchFamily="18" charset="0"/>
                                            </a:rPr>
                                            <m:t>𝑖</m:t>
                                          </m:r>
                                        </m:sub>
                                      </m:sSub>
                                    </m:sub>
                                    <m:sup/>
                                    <m:e>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𝑗</m:t>
                                                          </m:r>
                                                        </m:sub>
                                                      </m:sSub>
                                                    </m:e>
                                                  </m:d>
                                                </m:e>
                                              </m:d>
                                            </m:e>
                                          </m:d>
                                        </m:e>
                                        <m:sub>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a:rPr lang="en-US" sz="2400" b="0" i="1" smtClean="0">
                                                      <a:latin typeface="Cambria Math" panose="02040503050406030204" pitchFamily="18" charset="0"/>
                                                    </a:rPr>
                                                    <m:t>𝑣</m:t>
                                                  </m:r>
                                                </m:sub>
                                              </m:sSub>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sub>
                                        <m:sup>
                                          <m:r>
                                            <a:rPr lang="en-US" sz="2400" b="0" i="1" smtClean="0">
                                              <a:latin typeface="Cambria Math" panose="02040503050406030204" pitchFamily="18" charset="0"/>
                                            </a:rPr>
                                            <m:t>2</m:t>
                                          </m:r>
                                        </m:sup>
                                      </m:sSubSup>
                                    </m:e>
                                  </m:nary>
                                </m:e>
                              </m:d>
                              <m:r>
                                <a:rPr lang="en-US" sz="2400" b="0" i="1" smtClean="0">
                                  <a:latin typeface="Cambria Math" panose="02040503050406030204" pitchFamily="18" charset="0"/>
                                </a:rPr>
                                <m:t> </m:t>
                              </m:r>
                            </m:e>
                          </m:nary>
                        </m:e>
                      </m:d>
                    </m:oMath>
                  </m:oMathPara>
                </a14:m>
                <a:endParaRPr lang="en-US" sz="2400" dirty="0"/>
              </a:p>
            </p:txBody>
          </p:sp>
        </mc:Choice>
        <mc:Fallback xmlns="">
          <p:sp>
            <p:nvSpPr>
              <p:cNvPr id="15" name="TextBox 14">
                <a:extLst>
                  <a:ext uri="{FF2B5EF4-FFF2-40B4-BE49-F238E27FC236}">
                    <a16:creationId xmlns:a16="http://schemas.microsoft.com/office/drawing/2014/main" id="{2442BAC0-3144-D117-6E68-BE43EE670A99}"/>
                  </a:ext>
                </a:extLst>
              </p:cNvPr>
              <p:cNvSpPr txBox="1">
                <a:spLocks noRot="1" noChangeAspect="1" noMove="1" noResize="1" noEditPoints="1" noAdjustHandles="1" noChangeArrowheads="1" noChangeShapeType="1" noTextEdit="1"/>
              </p:cNvSpPr>
              <p:nvPr/>
            </p:nvSpPr>
            <p:spPr>
              <a:xfrm>
                <a:off x="198937" y="4159626"/>
                <a:ext cx="11922366" cy="1051570"/>
              </a:xfrm>
              <a:prstGeom prst="rect">
                <a:avLst/>
              </a:prstGeom>
              <a:blipFill>
                <a:blip r:embed="rId4"/>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71069021-F791-DF87-0E41-23EE51C3458C}"/>
              </a:ext>
            </a:extLst>
          </p:cNvPr>
          <p:cNvCxnSpPr/>
          <p:nvPr/>
        </p:nvCxnSpPr>
        <p:spPr>
          <a:xfrm>
            <a:off x="1983035" y="2206128"/>
            <a:ext cx="0" cy="190460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E05F129-18E3-AD62-FD42-70A3665CF0BB}"/>
                  </a:ext>
                </a:extLst>
              </p:cNvPr>
              <p:cNvSpPr txBox="1"/>
              <p:nvPr/>
            </p:nvSpPr>
            <p:spPr>
              <a:xfrm>
                <a:off x="198937" y="6086051"/>
                <a:ext cx="3112069" cy="5405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𝑅𝑒𝑚𝑖𝑛𝑑𝑒𝑟</m:t>
                      </m:r>
                      <m:r>
                        <a:rPr lang="en-US" sz="2000" b="0" i="1" smtClean="0">
                          <a:latin typeface="Cambria Math" panose="02040503050406030204" pitchFamily="18" charset="0"/>
                        </a:rPr>
                        <m:t>: </m:t>
                      </m:r>
                      <m:sSubSup>
                        <m:sSubSupPr>
                          <m:ctrlPr>
                            <a:rPr lang="en-US" sz="2000" b="0" i="1" smtClean="0">
                              <a:latin typeface="Cambria Math" panose="02040503050406030204" pitchFamily="18" charset="0"/>
                            </a:rPr>
                          </m:ctrlPr>
                        </m:sSubSupPr>
                        <m:e>
                          <m:d>
                            <m:dPr>
                              <m:begChr m:val="|"/>
                              <m:endChr m:val="|"/>
                              <m:ctrlPr>
                                <a:rPr lang="en-US" sz="2000" b="0" i="1" smtClean="0">
                                  <a:latin typeface="Cambria Math" panose="02040503050406030204" pitchFamily="18" charset="0"/>
                                </a:rPr>
                              </m:ctrlPr>
                            </m:dPr>
                            <m:e>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d>
                            </m:e>
                          </m:d>
                        </m:e>
                        <m:sub>
                          <m:r>
                            <m:rPr>
                              <m:sty m:val="p"/>
                            </m:rPr>
                            <a:rPr lang="en-US" sz="2000" b="0" i="0" smtClean="0">
                              <a:latin typeface="Cambria Math" panose="02040503050406030204" pitchFamily="18" charset="0"/>
                            </a:rPr>
                            <m:t>Ω</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𝑇</m:t>
                          </m:r>
                        </m:sup>
                      </m:sSup>
                      <m:r>
                        <m:rPr>
                          <m:sty m:val="p"/>
                        </m:rPr>
                        <a:rPr lang="en-US" sz="2000" b="0" i="0" smtClean="0">
                          <a:latin typeface="Cambria Math" panose="02040503050406030204" pitchFamily="18" charset="0"/>
                        </a:rPr>
                        <m:t>Ω</m:t>
                      </m:r>
                      <m:r>
                        <a:rPr lang="en-US" sz="2000" b="0" i="1" smtClean="0">
                          <a:latin typeface="Cambria Math" panose="02040503050406030204" pitchFamily="18" charset="0"/>
                        </a:rPr>
                        <m:t>𝑎</m:t>
                      </m:r>
                    </m:oMath>
                  </m:oMathPara>
                </a14:m>
                <a:endParaRPr lang="en-US" sz="2000" dirty="0"/>
              </a:p>
            </p:txBody>
          </p:sp>
        </mc:Choice>
        <mc:Fallback xmlns="">
          <p:sp>
            <p:nvSpPr>
              <p:cNvPr id="18" name="TextBox 17">
                <a:extLst>
                  <a:ext uri="{FF2B5EF4-FFF2-40B4-BE49-F238E27FC236}">
                    <a16:creationId xmlns:a16="http://schemas.microsoft.com/office/drawing/2014/main" id="{FE05F129-18E3-AD62-FD42-70A3665CF0BB}"/>
                  </a:ext>
                </a:extLst>
              </p:cNvPr>
              <p:cNvSpPr txBox="1">
                <a:spLocks noRot="1" noChangeAspect="1" noMove="1" noResize="1" noEditPoints="1" noAdjustHandles="1" noChangeArrowheads="1" noChangeShapeType="1" noTextEdit="1"/>
              </p:cNvSpPr>
              <p:nvPr/>
            </p:nvSpPr>
            <p:spPr>
              <a:xfrm>
                <a:off x="198937" y="6086051"/>
                <a:ext cx="3112069" cy="540597"/>
              </a:xfrm>
              <a:prstGeom prst="rect">
                <a:avLst/>
              </a:prstGeom>
              <a:blipFill>
                <a:blip r:embed="rId5"/>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2CC8740B-D4DA-0505-053A-55EED8B03960}"/>
              </a:ext>
            </a:extLst>
          </p:cNvPr>
          <p:cNvSpPr txBox="1"/>
          <p:nvPr/>
        </p:nvSpPr>
        <p:spPr>
          <a:xfrm>
            <a:off x="2626526" y="5151548"/>
            <a:ext cx="638316" cy="369332"/>
          </a:xfrm>
          <a:prstGeom prst="rect">
            <a:avLst/>
          </a:prstGeom>
          <a:noFill/>
        </p:spPr>
        <p:txBody>
          <a:bodyPr wrap="none" rtlCol="0">
            <a:spAutoFit/>
          </a:bodyPr>
          <a:lstStyle/>
          <a:p>
            <a:r>
              <a:rPr lang="en-US" dirty="0">
                <a:solidFill>
                  <a:srgbClr val="FF0000"/>
                </a:solidFill>
              </a:rPr>
              <a:t>Prior</a:t>
            </a:r>
          </a:p>
        </p:txBody>
      </p:sp>
      <p:sp>
        <p:nvSpPr>
          <p:cNvPr id="20" name="TextBox 19">
            <a:extLst>
              <a:ext uri="{FF2B5EF4-FFF2-40B4-BE49-F238E27FC236}">
                <a16:creationId xmlns:a16="http://schemas.microsoft.com/office/drawing/2014/main" id="{214EF8C2-8858-8D70-0956-DDDE68578322}"/>
              </a:ext>
            </a:extLst>
          </p:cNvPr>
          <p:cNvSpPr txBox="1"/>
          <p:nvPr/>
        </p:nvSpPr>
        <p:spPr>
          <a:xfrm>
            <a:off x="5392548" y="5151548"/>
            <a:ext cx="1628972" cy="369332"/>
          </a:xfrm>
          <a:prstGeom prst="rect">
            <a:avLst/>
          </a:prstGeom>
          <a:noFill/>
        </p:spPr>
        <p:txBody>
          <a:bodyPr wrap="none" rtlCol="0">
            <a:spAutoFit/>
          </a:bodyPr>
          <a:lstStyle/>
          <a:p>
            <a:r>
              <a:rPr lang="en-US" dirty="0">
                <a:solidFill>
                  <a:srgbClr val="FF0000"/>
                </a:solidFill>
              </a:rPr>
              <a:t>Motion Models</a:t>
            </a:r>
          </a:p>
        </p:txBody>
      </p:sp>
      <p:sp>
        <p:nvSpPr>
          <p:cNvPr id="21" name="TextBox 20">
            <a:extLst>
              <a:ext uri="{FF2B5EF4-FFF2-40B4-BE49-F238E27FC236}">
                <a16:creationId xmlns:a16="http://schemas.microsoft.com/office/drawing/2014/main" id="{0FBC0471-D938-92ED-F550-787F0B5ACA5D}"/>
              </a:ext>
            </a:extLst>
          </p:cNvPr>
          <p:cNvSpPr txBox="1"/>
          <p:nvPr/>
        </p:nvSpPr>
        <p:spPr>
          <a:xfrm>
            <a:off x="9149226" y="5151548"/>
            <a:ext cx="2071401" cy="369332"/>
          </a:xfrm>
          <a:prstGeom prst="rect">
            <a:avLst/>
          </a:prstGeom>
          <a:noFill/>
        </p:spPr>
        <p:txBody>
          <a:bodyPr wrap="none" rtlCol="0">
            <a:spAutoFit/>
          </a:bodyPr>
          <a:lstStyle/>
          <a:p>
            <a:r>
              <a:rPr lang="en-US" dirty="0">
                <a:solidFill>
                  <a:srgbClr val="0070C0"/>
                </a:solidFill>
              </a:rPr>
              <a:t>Observation models</a:t>
            </a:r>
          </a:p>
        </p:txBody>
      </p:sp>
    </p:spTree>
    <p:extLst>
      <p:ext uri="{BB962C8B-B14F-4D97-AF65-F5344CB8AC3E}">
        <p14:creationId xmlns:p14="http://schemas.microsoft.com/office/powerpoint/2010/main" val="2507174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1BAE09-6F41-14AA-7006-319F4A7772BC}"/>
              </a:ext>
            </a:extLst>
          </p:cNvPr>
          <p:cNvSpPr>
            <a:spLocks noGrp="1"/>
          </p:cNvSpPr>
          <p:nvPr>
            <p:ph type="sldNum" sz="quarter" idx="12"/>
          </p:nvPr>
        </p:nvSpPr>
        <p:spPr/>
        <p:txBody>
          <a:bodyPr/>
          <a:lstStyle/>
          <a:p>
            <a:fld id="{16DBD0CC-423F-4B58-AFF5-83B6DD233671}" type="slidenum">
              <a:rPr lang="en-IL" smtClean="0"/>
              <a:t>8</a:t>
            </a:fld>
            <a:endParaRPr lang="en-IL"/>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7C1A13-612F-322F-C6FA-E71B29AA1A43}"/>
                  </a:ext>
                </a:extLst>
              </p:cNvPr>
              <p:cNvSpPr txBox="1"/>
              <p:nvPr/>
            </p:nvSpPr>
            <p:spPr>
              <a:xfrm>
                <a:off x="134817" y="1087962"/>
                <a:ext cx="11922366" cy="10515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𝑋</m:t>
                          </m:r>
                        </m:e>
                        <m:sub>
                          <m:r>
                            <a:rPr lang="en-US" sz="2400" b="0" i="1" smtClean="0">
                              <a:latin typeface="Cambria Math" panose="02040503050406030204" pitchFamily="18" charset="0"/>
                            </a:rPr>
                            <m:t>𝐾</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limLow>
                        <m:limLowPr>
                          <m:ctrlPr>
                            <a:rPr lang="en-US" sz="2400" b="0" i="1" smtClean="0">
                              <a:latin typeface="Cambria Math" panose="02040503050406030204" pitchFamily="18" charset="0"/>
                            </a:rPr>
                          </m:ctrlPr>
                        </m:limLowPr>
                        <m:e>
                          <m:r>
                            <a:rPr lang="en-US" sz="2400" b="0" i="1" smtClean="0">
                              <a:latin typeface="Cambria Math" panose="02040503050406030204" pitchFamily="18" charset="0"/>
                            </a:rPr>
                            <m:t>𝑎𝑟𝑔𝑚𝑖𝑛</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lim>
                      </m:limLow>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sub>
                                          <m:r>
                                            <a:rPr lang="en-US" sz="2400" b="0" i="1" smtClean="0">
                                              <a:latin typeface="Cambria Math" panose="02040503050406030204" pitchFamily="18" charset="0"/>
                                            </a:rPr>
                                            <m:t>0</m:t>
                                          </m:r>
                                        </m:sub>
                                      </m:sSub>
                                    </m:e>
                                  </m:d>
                                </m:e>
                              </m:d>
                            </m:e>
                            <m:sub>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a:rPr lang="en-US" sz="2400" b="0" i="1" smtClean="0">
                                      <a:latin typeface="Cambria Math" panose="02040503050406030204" pitchFamily="18" charset="0"/>
                                    </a:rPr>
                                    <m:t>0</m:t>
                                  </m:r>
                                </m:sub>
                              </m:sSub>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d>
                                <m:dPr>
                                  <m:begChr m:val="["/>
                                  <m:endChr m:val="]"/>
                                  <m:ctrlPr>
                                    <a:rPr lang="en-US" sz="2400" b="0" i="1" smtClean="0">
                                      <a:latin typeface="Cambria Math" panose="02040503050406030204" pitchFamily="18" charset="0"/>
                                    </a:rPr>
                                  </m:ctrlPr>
                                </m:dPr>
                                <m:e>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1</m:t>
                                                      </m:r>
                                                    </m:sub>
                                                  </m:sSub>
                                                </m:e>
                                              </m:d>
                                            </m:e>
                                          </m:d>
                                        </m:e>
                                      </m:d>
                                    </m:e>
                                    <m:sub>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a:rPr lang="en-US" sz="2400" b="0" i="1" smtClean="0">
                                                  <a:latin typeface="Cambria Math" panose="02040503050406030204" pitchFamily="18" charset="0"/>
                                                </a:rPr>
                                                <m:t>𝑤</m:t>
                                              </m:r>
                                            </m:sub>
                                          </m:sSub>
                                        </m:e>
                                        <m:sub>
                                          <m:r>
                                            <a:rPr lang="en-US" sz="2400" b="0" i="1" smtClean="0">
                                              <a:latin typeface="Cambria Math" panose="02040503050406030204" pitchFamily="18" charset="0"/>
                                            </a:rPr>
                                            <m:t>𝑖</m:t>
                                          </m:r>
                                        </m:sub>
                                      </m:sSub>
                                    </m:sub>
                                    <m:sup>
                                      <m:r>
                                        <a:rPr lang="en-US" sz="2400" i="1">
                                          <a:latin typeface="Cambria Math" panose="02040503050406030204" pitchFamily="18" charset="0"/>
                                        </a:rPr>
                                        <m:t>2</m:t>
                                      </m:r>
                                    </m:sup>
                                  </m:sSubSup>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𝑗</m:t>
                                      </m:r>
                                      <m:r>
                                        <a:rPr lang="en-US" sz="2400" b="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m:rPr>
                                              <m:brk m:alnAt="7"/>
                                            </m:rPr>
                                            <a:rPr lang="en-US" sz="2400" b="0" i="1" smtClean="0">
                                              <a:latin typeface="Cambria Math" panose="02040503050406030204" pitchFamily="18" charset="0"/>
                                              <a:ea typeface="Cambria Math" panose="02040503050406030204" pitchFamily="18" charset="0"/>
                                            </a:rPr>
                                            <m:t>ℳ</m:t>
                                          </m:r>
                                        </m:e>
                                        <m:sub>
                                          <m:r>
                                            <m:rPr>
                                              <m:brk m:alnAt="7"/>
                                            </m:rPr>
                                            <a:rPr lang="en-US" sz="2400" b="0" i="1" smtClean="0">
                                              <a:latin typeface="Cambria Math" panose="02040503050406030204" pitchFamily="18" charset="0"/>
                                              <a:ea typeface="Cambria Math" panose="02040503050406030204" pitchFamily="18" charset="0"/>
                                            </a:rPr>
                                            <m:t>𝑖</m:t>
                                          </m:r>
                                        </m:sub>
                                      </m:sSub>
                                    </m:sub>
                                    <m:sup/>
                                    <m:e>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𝑗</m:t>
                                                          </m:r>
                                                        </m:sub>
                                                      </m:sSub>
                                                    </m:e>
                                                  </m:d>
                                                </m:e>
                                              </m:d>
                                            </m:e>
                                          </m:d>
                                        </m:e>
                                        <m:sub>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Ω</m:t>
                                                  </m:r>
                                                </m:e>
                                                <m:sub>
                                                  <m:r>
                                                    <a:rPr lang="en-US" sz="2400" i="1">
                                                      <a:latin typeface="Cambria Math" panose="02040503050406030204" pitchFamily="18" charset="0"/>
                                                    </a:rPr>
                                                    <m:t>𝑣</m:t>
                                                  </m:r>
                                                </m:sub>
                                              </m:sSub>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sub>
                                          </m:sSub>
                                        </m:sub>
                                        <m:sup>
                                          <m:r>
                                            <a:rPr lang="en-US" sz="2400" b="0" i="1" smtClean="0">
                                              <a:latin typeface="Cambria Math" panose="02040503050406030204" pitchFamily="18" charset="0"/>
                                            </a:rPr>
                                            <m:t>2</m:t>
                                          </m:r>
                                        </m:sup>
                                      </m:sSubSup>
                                    </m:e>
                                  </m:nary>
                                </m:e>
                              </m:d>
                              <m:r>
                                <a:rPr lang="en-US" sz="2400" b="0" i="1" smtClean="0">
                                  <a:latin typeface="Cambria Math" panose="02040503050406030204" pitchFamily="18" charset="0"/>
                                </a:rPr>
                                <m:t> </m:t>
                              </m:r>
                            </m:e>
                          </m:nary>
                        </m:e>
                      </m:d>
                    </m:oMath>
                  </m:oMathPara>
                </a14:m>
                <a:endParaRPr lang="en-US" sz="2400" dirty="0"/>
              </a:p>
            </p:txBody>
          </p:sp>
        </mc:Choice>
        <mc:Fallback xmlns="">
          <p:sp>
            <p:nvSpPr>
              <p:cNvPr id="5" name="TextBox 4">
                <a:extLst>
                  <a:ext uri="{FF2B5EF4-FFF2-40B4-BE49-F238E27FC236}">
                    <a16:creationId xmlns:a16="http://schemas.microsoft.com/office/drawing/2014/main" id="{5B7C1A13-612F-322F-C6FA-E71B29AA1A43}"/>
                  </a:ext>
                </a:extLst>
              </p:cNvPr>
              <p:cNvSpPr txBox="1">
                <a:spLocks noRot="1" noChangeAspect="1" noMove="1" noResize="1" noEditPoints="1" noAdjustHandles="1" noChangeArrowheads="1" noChangeShapeType="1" noTextEdit="1"/>
              </p:cNvSpPr>
              <p:nvPr/>
            </p:nvSpPr>
            <p:spPr>
              <a:xfrm>
                <a:off x="134817" y="1087962"/>
                <a:ext cx="11922366" cy="1051570"/>
              </a:xfrm>
              <a:prstGeom prst="rect">
                <a:avLst/>
              </a:prstGeom>
              <a:blipFill>
                <a:blip r:embed="rId2"/>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7EEB7726-9BE7-92D2-7947-13F729CAE2A7}"/>
              </a:ext>
            </a:extLst>
          </p:cNvPr>
          <p:cNvCxnSpPr>
            <a:cxnSpLocks/>
          </p:cNvCxnSpPr>
          <p:nvPr/>
        </p:nvCxnSpPr>
        <p:spPr>
          <a:xfrm>
            <a:off x="4799684" y="3955665"/>
            <a:ext cx="1531345" cy="40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A1D9387-191D-4D60-8317-444F2EFE6947}"/>
                  </a:ext>
                </a:extLst>
              </p:cNvPr>
              <p:cNvSpPr txBox="1"/>
              <p:nvPr/>
            </p:nvSpPr>
            <p:spPr>
              <a:xfrm>
                <a:off x="391243" y="2836096"/>
                <a:ext cx="6580135" cy="3832075"/>
              </a:xfrm>
              <a:prstGeom prst="rect">
                <a:avLst/>
              </a:prstGeom>
              <a:noFill/>
            </p:spPr>
            <p:txBody>
              <a:bodyPr wrap="none" rtlCol="0">
                <a:spAutoFit/>
              </a:bodyPr>
              <a:lstStyle/>
              <a:p>
                <a:r>
                  <a:rPr lang="en-US" sz="2400" dirty="0"/>
                  <a:t>Linearize models around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𝑋</m:t>
                            </m:r>
                          </m:e>
                        </m:acc>
                      </m:e>
                      <m:sub>
                        <m:r>
                          <a:rPr lang="en-US" sz="2400" b="0" i="1" smtClean="0">
                            <a:latin typeface="Cambria Math" panose="02040503050406030204" pitchFamily="18" charset="0"/>
                          </a:rPr>
                          <m:t>𝑘</m:t>
                        </m:r>
                      </m:sub>
                    </m:sSub>
                  </m:oMath>
                </a14:m>
                <a:endParaRPr lang="en-US" sz="2400" b="0" dirty="0"/>
              </a:p>
              <a:p>
                <a:endParaRPr lang="en-US" sz="2400" dirty="0"/>
              </a:p>
              <a:p>
                <a:pPr/>
                <a14:m>
                  <m:oMathPara xmlns:m="http://schemas.openxmlformats.org/officeDocument/2006/math">
                    <m:oMathParaPr>
                      <m:jc m:val="left"/>
                    </m:oMathParaPr>
                    <m:oMath xmlns:m="http://schemas.openxmlformats.org/officeDocument/2006/math">
                      <m:r>
                        <m:rPr>
                          <m:sty m:val="p"/>
                        </m:rPr>
                        <a:rPr lang="en-US" sz="2000" b="0" i="0" smtClean="0">
                          <a:latin typeface="Cambria Math" panose="02040503050406030204" pitchFamily="18" charset="0"/>
                        </a:rPr>
                        <m:t>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𝑋</m:t>
                              </m:r>
                            </m:e>
                          </m:acc>
                        </m:e>
                        <m:sub>
                          <m:r>
                            <a:rPr lang="en-US" sz="2000" i="1">
                              <a:latin typeface="Cambria Math" panose="02040503050406030204" pitchFamily="18" charset="0"/>
                            </a:rPr>
                            <m:t>𝑘</m:t>
                          </m:r>
                        </m:sub>
                      </m:sSub>
                    </m:oMath>
                  </m:oMathPara>
                </a14:m>
                <a:endParaRPr lang="en-US" sz="2000" dirty="0"/>
              </a:p>
              <a:p>
                <a:endParaRPr lang="en-US" sz="2000" dirty="0"/>
              </a:p>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 </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 </m:t>
                              </m:r>
                            </m:sub>
                          </m:sSub>
                        </m:e>
                      </m:d>
                      <m:r>
                        <a:rPr lang="en-US" sz="2000" b="0" i="1" smtClean="0">
                          <a:latin typeface="Cambria Math" panose="02040503050406030204" pitchFamily="18" charset="0"/>
                        </a:rPr>
                        <m:t>≈</m:t>
                      </m:r>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𝑥</m:t>
                                  </m:r>
                                </m:e>
                              </m:acc>
                            </m:e>
                            <m:sub>
                              <m:r>
                                <a:rPr lang="en-US" sz="2000" b="0" i="1" smtClean="0">
                                  <a:latin typeface="Cambria Math" panose="02040503050406030204" pitchFamily="18" charset="0"/>
                                </a:rPr>
                                <m:t> </m:t>
                              </m:r>
                            </m:sub>
                          </m:sSub>
                          <m:r>
                            <a:rPr lang="en-US" sz="2000" i="1">
                              <a:latin typeface="Cambria Math" panose="02040503050406030204" pitchFamily="18" charset="0"/>
                            </a:rPr>
                            <m:t>,</m:t>
                          </m:r>
                          <m:r>
                            <a:rPr lang="en-US" sz="2000" b="0" i="1" smtClean="0">
                              <a:latin typeface="Cambria Math" panose="02040503050406030204" pitchFamily="18" charset="0"/>
                            </a:rPr>
                            <m:t>𝑢</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𝑓</m:t>
                                      </m:r>
                                    </m:num>
                                    <m:den>
                                      <m:r>
                                        <a:rPr lang="en-US" sz="2000" b="0" i="1" smtClean="0">
                                          <a:latin typeface="Cambria Math" panose="02040503050406030204" pitchFamily="18" charset="0"/>
                                        </a:rPr>
                                        <m:t> </m:t>
                                      </m:r>
                                      <m:r>
                                        <a:rPr lang="en-US" sz="2000" b="0" i="1" smtClean="0">
                                          <a:latin typeface="Cambria Math" panose="02040503050406030204" pitchFamily="18" charset="0"/>
                                        </a:rPr>
                                        <m:t>𝑥</m:t>
                                      </m:r>
                                    </m:den>
                                  </m:f>
                                </m:e>
                              </m:d>
                            </m:e>
                            <m:sub>
                              <m:d>
                                <m:dPr>
                                  <m:ctrlPr>
                                    <a:rPr lang="en-US" sz="2000" i="1">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𝑥</m:t>
                                      </m:r>
                                    </m:e>
                                  </m:acc>
                                  <m:r>
                                    <a:rPr lang="en-US" sz="2000" b="0" i="1" smtClean="0">
                                      <a:latin typeface="Cambria Math" panose="02040503050406030204" pitchFamily="18" charset="0"/>
                                    </a:rPr>
                                    <m:t>, </m:t>
                                  </m:r>
                                  <m:r>
                                    <a:rPr lang="en-US" sz="2000" b="0" i="1" smtClean="0">
                                      <a:latin typeface="Cambria Math" panose="02040503050406030204" pitchFamily="18" charset="0"/>
                                    </a:rPr>
                                    <m:t>𝑢</m:t>
                                  </m:r>
                                </m:e>
                              </m:d>
                            </m:sub>
                          </m:sSub>
                        </m:e>
                      </m:d>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 </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b="0" i="1" smtClean="0">
                                  <a:latin typeface="Cambria Math" panose="02040503050406030204" pitchFamily="18" charset="0"/>
                                </a:rPr>
                                <m:t> </m:t>
                              </m:r>
                            </m:sub>
                          </m:sSub>
                        </m:e>
                      </m:d>
                    </m:oMath>
                  </m:oMathPara>
                </a14:m>
                <a:endParaRPr lang="en-US" sz="2000" dirty="0"/>
              </a:p>
              <a:p>
                <a:endParaRPr lang="en-US" sz="20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h</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 </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𝑙</m:t>
                              </m:r>
                            </m:e>
                            <m:sub>
                              <m:r>
                                <a:rPr lang="en-US" sz="2000" i="1">
                                  <a:latin typeface="Cambria Math" panose="02040503050406030204" pitchFamily="18" charset="0"/>
                                </a:rPr>
                                <m:t> </m:t>
                              </m:r>
                            </m:sub>
                          </m:sSub>
                        </m:e>
                      </m:d>
                      <m:r>
                        <a:rPr lang="en-US" sz="2000" i="1">
                          <a:latin typeface="Cambria Math" panose="02040503050406030204" pitchFamily="18" charset="0"/>
                        </a:rPr>
                        <m:t>≈</m:t>
                      </m:r>
                      <m:r>
                        <a:rPr lang="en-US" sz="2000" i="1">
                          <a:latin typeface="Cambria Math" panose="02040503050406030204" pitchFamily="18" charset="0"/>
                        </a:rPr>
                        <m:t>h</m:t>
                      </m:r>
                      <m:d>
                        <m:dPr>
                          <m:ctrlPr>
                            <a:rPr lang="en-US" sz="2000" i="1">
                              <a:latin typeface="Cambria Math" panose="02040503050406030204" pitchFamily="18" charset="0"/>
                            </a:rPr>
                          </m:ctrlPr>
                        </m:dPr>
                        <m:e>
                          <m:sSub>
                            <m:sSubPr>
                              <m:ctrlPr>
                                <a:rPr lang="en-US" sz="2000" i="1" dirty="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i="1" dirty="0">
                                  <a:latin typeface="Cambria Math" panose="02040503050406030204" pitchFamily="18" charset="0"/>
                                </a:rPr>
                                <m:t> </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𝑙</m:t>
                                  </m:r>
                                </m:e>
                              </m:acc>
                            </m:e>
                            <m:sub>
                              <m:r>
                                <a:rPr lang="en-US" sz="2000" i="1">
                                  <a:latin typeface="Cambria Math" panose="02040503050406030204" pitchFamily="18" charset="0"/>
                                </a:rPr>
                                <m:t> </m:t>
                              </m:r>
                            </m:sub>
                          </m:sSub>
                        </m:e>
                      </m:d>
                      <m:r>
                        <a:rPr lang="en-US" sz="2000" i="1">
                          <a:latin typeface="Cambria Math" panose="02040503050406030204" pitchFamily="18" charset="0"/>
                        </a:rPr>
                        <m:t> +</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 </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h</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 </m:t>
                                          </m:r>
                                        </m:sub>
                                      </m:sSub>
                                    </m:den>
                                  </m:f>
                                </m:e>
                              </m:d>
                            </m:e>
                            <m:sub>
                              <m:sSub>
                                <m:sSubPr>
                                  <m:ctrlPr>
                                    <a:rPr lang="en-US" sz="2000" i="1" dirty="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i="1">
                                      <a:latin typeface="Cambria Math" panose="02040503050406030204" pitchFamily="18" charset="0"/>
                                    </a:rPr>
                                    <m:t> </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𝑙</m:t>
                                      </m:r>
                                    </m:e>
                                  </m:acc>
                                </m:e>
                                <m:sub>
                                  <m:r>
                                    <a:rPr lang="en-US" sz="2000" i="1">
                                      <a:latin typeface="Cambria Math" panose="02040503050406030204" pitchFamily="18" charset="0"/>
                                    </a:rPr>
                                    <m:t> </m:t>
                                  </m:r>
                                </m:sub>
                              </m:sSub>
                            </m:sub>
                          </m:sSub>
                        </m:e>
                      </m:d>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 </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i="1">
                                  <a:latin typeface="Cambria Math" panose="02040503050406030204" pitchFamily="18" charset="0"/>
                                </a:rPr>
                                <m:t> </m:t>
                              </m:r>
                            </m:sub>
                          </m:sSub>
                        </m:e>
                      </m:d>
                      <m:r>
                        <a:rPr lang="en-US" sz="2000" i="1">
                          <a:latin typeface="Cambria Math" panose="02040503050406030204" pitchFamily="18" charset="0"/>
                        </a:rPr>
                        <m:t> +</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 </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h</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𝑙</m:t>
                                          </m:r>
                                        </m:e>
                                        <m:sub>
                                          <m:r>
                                            <a:rPr lang="en-US" sz="2000" i="1">
                                              <a:latin typeface="Cambria Math" panose="02040503050406030204" pitchFamily="18" charset="0"/>
                                            </a:rPr>
                                            <m:t> </m:t>
                                          </m:r>
                                        </m:sub>
                                      </m:sSub>
                                    </m:den>
                                  </m:f>
                                </m:e>
                              </m:d>
                            </m:e>
                            <m:sub>
                              <m:sSub>
                                <m:sSubPr>
                                  <m:ctrlPr>
                                    <a:rPr lang="en-US" sz="2000" i="1" dirty="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i="1">
                                      <a:latin typeface="Cambria Math" panose="02040503050406030204" pitchFamily="18" charset="0"/>
                                    </a:rPr>
                                    <m:t> </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𝑙</m:t>
                                      </m:r>
                                    </m:e>
                                  </m:acc>
                                </m:e>
                                <m:sub>
                                  <m:r>
                                    <a:rPr lang="en-US" sz="2000" i="1">
                                      <a:latin typeface="Cambria Math" panose="02040503050406030204" pitchFamily="18" charset="0"/>
                                    </a:rPr>
                                    <m:t> </m:t>
                                  </m:r>
                                </m:sub>
                              </m:sSub>
                            </m:sub>
                          </m:sSub>
                        </m:e>
                      </m:d>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𝑙</m:t>
                              </m:r>
                            </m:e>
                            <m:sub>
                              <m:r>
                                <a:rPr lang="en-US" sz="2000" i="1">
                                  <a:latin typeface="Cambria Math" panose="02040503050406030204" pitchFamily="18" charset="0"/>
                                </a:rPr>
                                <m:t> </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𝑙</m:t>
                                  </m:r>
                                </m:e>
                              </m:acc>
                            </m:e>
                            <m:sub>
                              <m:r>
                                <a:rPr lang="en-US" sz="2000" i="1">
                                  <a:latin typeface="Cambria Math" panose="02040503050406030204" pitchFamily="18" charset="0"/>
                                </a:rPr>
                                <m:t> </m:t>
                              </m:r>
                            </m:sub>
                          </m:sSub>
                        </m:e>
                      </m:d>
                    </m:oMath>
                  </m:oMathPara>
                </a14:m>
                <a:endParaRPr lang="en-US" sz="2000" i="1" dirty="0">
                  <a:latin typeface="Cambria Math" panose="02040503050406030204" pitchFamily="18" charset="0"/>
                </a:endParaRPr>
              </a:p>
              <a:p>
                <a:endParaRPr lang="en-US" sz="2000" dirty="0"/>
              </a:p>
            </p:txBody>
          </p:sp>
        </mc:Choice>
        <mc:Fallback xmlns="">
          <p:sp>
            <p:nvSpPr>
              <p:cNvPr id="9" name="TextBox 8">
                <a:extLst>
                  <a:ext uri="{FF2B5EF4-FFF2-40B4-BE49-F238E27FC236}">
                    <a16:creationId xmlns:a16="http://schemas.microsoft.com/office/drawing/2014/main" id="{CA1D9387-191D-4D60-8317-444F2EFE6947}"/>
                  </a:ext>
                </a:extLst>
              </p:cNvPr>
              <p:cNvSpPr txBox="1">
                <a:spLocks noRot="1" noChangeAspect="1" noMove="1" noResize="1" noEditPoints="1" noAdjustHandles="1" noChangeArrowheads="1" noChangeShapeType="1" noTextEdit="1"/>
              </p:cNvSpPr>
              <p:nvPr/>
            </p:nvSpPr>
            <p:spPr>
              <a:xfrm>
                <a:off x="391243" y="2836096"/>
                <a:ext cx="6580135" cy="3832075"/>
              </a:xfrm>
              <a:prstGeom prst="rect">
                <a:avLst/>
              </a:prstGeom>
              <a:blipFill>
                <a:blip r:embed="rId3"/>
                <a:stretch>
                  <a:fillRect l="-1389" t="-11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BF21568-9069-06DA-87A2-ACB744D51802}"/>
                  </a:ext>
                </a:extLst>
              </p:cNvPr>
              <p:cNvSpPr txBox="1"/>
              <p:nvPr/>
            </p:nvSpPr>
            <p:spPr>
              <a:xfrm>
                <a:off x="6113442" y="2807082"/>
                <a:ext cx="6097836" cy="2281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m:rPr>
                                  <m:sty m:val="p"/>
                                </m:rPr>
                                <a:rPr lang="en-US" sz="2400" smtClean="0">
                                  <a:latin typeface="Cambria Math" panose="02040503050406030204" pitchFamily="18" charset="0"/>
                                </a:rPr>
                                <m:t>Δ</m:t>
                              </m:r>
                              <m:sSubSup>
                                <m:sSubSupPr>
                                  <m:ctrlPr>
                                    <a:rPr lang="en-US" sz="2400" b="0" i="1" smtClean="0">
                                      <a:latin typeface="Cambria Math" panose="02040503050406030204" pitchFamily="18" charset="0"/>
                                    </a:rPr>
                                  </m:ctrlPr>
                                </m:sSubSupPr>
                                <m:e>
                                  <m:r>
                                    <a:rPr lang="en-US" sz="2400" i="1">
                                      <a:latin typeface="Cambria Math" panose="02040503050406030204" pitchFamily="18" charset="0"/>
                                    </a:rPr>
                                    <m:t>𝑋</m:t>
                                  </m:r>
                                </m:e>
                                <m:sub>
                                  <m:r>
                                    <a:rPr lang="en-US" sz="2400" i="1">
                                      <a:latin typeface="Cambria Math" panose="02040503050406030204" pitchFamily="18" charset="0"/>
                                    </a:rPr>
                                    <m:t>𝑘</m:t>
                                  </m:r>
                                </m:sub>
                                <m:sup>
                                  <m:r>
                                    <a:rPr lang="en-US" sz="2400" b="0" i="1" smtClean="0">
                                      <a:latin typeface="Cambria Math" panose="02040503050406030204" pitchFamily="18" charset="0"/>
                                    </a:rPr>
                                    <m:t> </m:t>
                                  </m:r>
                                </m:sup>
                              </m:sSubSup>
                            </m:e>
                          </m:d>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limLow>
                        <m:limLowPr>
                          <m:ctrlPr>
                            <a:rPr lang="en-US" sz="2400" b="0" i="1" smtClean="0">
                              <a:latin typeface="Cambria Math" panose="02040503050406030204" pitchFamily="18" charset="0"/>
                            </a:rPr>
                          </m:ctrlPr>
                        </m:limLowPr>
                        <m:e>
                          <m:r>
                            <a:rPr lang="en-US" sz="2400" b="0" i="1" smtClean="0">
                              <a:latin typeface="Cambria Math" panose="02040503050406030204" pitchFamily="18" charset="0"/>
                            </a:rPr>
                            <m:t>𝑎𝑟𝑔𝑚𝑖𝑛</m:t>
                          </m:r>
                          <m:r>
                            <a:rPr lang="en-US" sz="2400" b="0" i="1" smtClean="0">
                              <a:latin typeface="Cambria Math" panose="02040503050406030204" pitchFamily="18" charset="0"/>
                            </a:rPr>
                            <m:t> </m:t>
                          </m:r>
                        </m:e>
                        <m:lim>
                          <m:r>
                            <m:rPr>
                              <m:sty m:val="p"/>
                            </m:rPr>
                            <a:rPr lang="en-US" sz="2400">
                              <a:latin typeface="Cambria Math" panose="02040503050406030204" pitchFamily="18" charset="0"/>
                            </a:rPr>
                            <m:t>Δ</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𝑘</m:t>
                              </m:r>
                            </m:sub>
                          </m:sSub>
                        </m:lim>
                      </m:limLow>
                      <m:d>
                        <m:dPr>
                          <m:begChr m:val="{"/>
                          <m:endChr m:val="}"/>
                          <m:ctrlPr>
                            <a:rPr lang="en-US" sz="2400" i="1">
                              <a:latin typeface="Cambria Math" panose="02040503050406030204" pitchFamily="18" charset="0"/>
                            </a:rPr>
                          </m:ctrlPr>
                        </m:dPr>
                        <m:e>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d>
                                    <m:dPr>
                                      <m:begChr m:val="|"/>
                                      <m:endChr m:val="|"/>
                                      <m:ctrlPr>
                                        <a:rPr lang="en-US" sz="2400" b="0" i="1" smtClean="0">
                                          <a:latin typeface="Cambria Math" panose="02040503050406030204" pitchFamily="18" charset="0"/>
                                        </a:rPr>
                                      </m:ctrlPr>
                                    </m:dPr>
                                    <m:e>
                                      <m:r>
                                        <m:rPr>
                                          <m:sty m:val="p"/>
                                        </m:rPr>
                                        <a:rPr lang="el-GR" sz="2400" b="0" i="1" smtClean="0">
                                          <a:latin typeface="Cambria Math" panose="02040503050406030204" pitchFamily="18" charset="0"/>
                                          <a:ea typeface="Cambria Math" panose="02040503050406030204" pitchFamily="18" charset="0"/>
                                        </a:rPr>
                                        <m:t>Α</m:t>
                                      </m:r>
                                      <m:r>
                                        <m:rPr>
                                          <m:sty m:val="p"/>
                                        </m:rPr>
                                        <a:rPr lang="en-US" sz="2400" b="0" i="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r>
                                        <a:rPr lang="en-US" sz="2400" i="1">
                                          <a:latin typeface="Cambria Math" panose="02040503050406030204" pitchFamily="18" charset="0"/>
                                        </a:rPr>
                                        <m:t>−</m:t>
                                      </m:r>
                                      <m:r>
                                        <a:rPr lang="en-US" sz="2400" i="1">
                                          <a:latin typeface="Cambria Math" panose="02040503050406030204" pitchFamily="18" charset="0"/>
                                        </a:rPr>
                                        <m:t>𝑏</m:t>
                                      </m:r>
                                    </m:e>
                                  </m:d>
                                </m:e>
                              </m:d>
                            </m:e>
                            <m:sup>
                              <m:r>
                                <a:rPr lang="en-US" sz="2400" b="0" i="1" smtClean="0">
                                  <a:latin typeface="Cambria Math" panose="02040503050406030204" pitchFamily="18" charset="0"/>
                                </a:rPr>
                                <m:t>2</m:t>
                              </m:r>
                            </m:sup>
                          </m:sSup>
                        </m:e>
                      </m:d>
                    </m:oMath>
                  </m:oMathPara>
                </a14:m>
                <a:endParaRPr lang="en-US" sz="2400" dirty="0"/>
              </a:p>
              <a:p>
                <a:endParaRPr lang="en-US" sz="2400" dirty="0"/>
              </a:p>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m:rPr>
                                  <m:sty m:val="p"/>
                                </m:rPr>
                                <a:rPr lang="en-US" sz="2400">
                                  <a:latin typeface="Cambria Math" panose="02040503050406030204" pitchFamily="18" charset="0"/>
                                </a:rPr>
                                <m:t>Δ</m:t>
                              </m:r>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i="1">
                                      <a:latin typeface="Cambria Math" panose="02040503050406030204" pitchFamily="18" charset="0"/>
                                    </a:rPr>
                                    <m:t>𝑘</m:t>
                                  </m:r>
                                </m:sub>
                                <m:sup>
                                  <m:r>
                                    <a:rPr lang="en-US" sz="2400" i="1">
                                      <a:latin typeface="Cambria Math" panose="02040503050406030204" pitchFamily="18" charset="0"/>
                                    </a:rPr>
                                    <m:t> </m:t>
                                  </m:r>
                                </m:sup>
                              </m:sSubSup>
                            </m:e>
                          </m:d>
                        </m:e>
                        <m:sup>
                          <m:r>
                            <a:rPr lang="en-US" sz="2400" i="1">
                              <a:latin typeface="Cambria Math" panose="02040503050406030204" pitchFamily="18" charset="0"/>
                            </a:rPr>
                            <m:t>∗</m:t>
                          </m:r>
                        </m:sup>
                      </m:sSup>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Α</m:t>
                                  </m:r>
                                </m:e>
                                <m:sup>
                                  <m:r>
                                    <a:rPr lang="en-US" sz="2400" b="0" i="1" smtClean="0">
                                      <a:latin typeface="Cambria Math" panose="02040503050406030204" pitchFamily="18" charset="0"/>
                                    </a:rPr>
                                    <m:t>𝑇</m:t>
                                  </m:r>
                                </m:sup>
                              </m:sSup>
                              <m:r>
                                <m:rPr>
                                  <m:sty m:val="p"/>
                                </m:rPr>
                                <a:rPr lang="el-GR" sz="2400" i="1">
                                  <a:latin typeface="Cambria Math" panose="02040503050406030204" pitchFamily="18" charset="0"/>
                                  <a:ea typeface="Cambria Math" panose="02040503050406030204" pitchFamily="18" charset="0"/>
                                </a:rPr>
                                <m:t>Α</m:t>
                              </m:r>
                            </m:e>
                          </m:d>
                        </m:e>
                        <m:sup>
                          <m:r>
                            <a:rPr lang="en-US" sz="2400" b="0" i="1" smtClean="0">
                              <a:latin typeface="Cambria Math" panose="02040503050406030204" pitchFamily="18" charset="0"/>
                            </a:rPr>
                            <m:t>−</m:t>
                          </m:r>
                          <m:r>
                            <a:rPr lang="en-US" sz="2400" b="0" i="1" smtClean="0">
                              <a:latin typeface="Cambria Math" panose="02040503050406030204" pitchFamily="18" charset="0"/>
                            </a:rPr>
                            <m:t>1</m:t>
                          </m:r>
                        </m:sup>
                      </m:sSup>
                      <m:sSup>
                        <m:sSupPr>
                          <m:ctrlPr>
                            <a:rPr lang="en-US" sz="2400" b="0" i="1" smtClean="0">
                              <a:latin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Α</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𝑏</m:t>
                      </m:r>
                    </m:oMath>
                  </m:oMathPara>
                </a14:m>
                <a:endParaRPr lang="en-US" sz="2400" dirty="0"/>
              </a:p>
              <a:p>
                <a:endParaRPr lang="en-US" sz="2400" dirty="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𝑋</m:t>
                              </m:r>
                            </m:e>
                          </m:acc>
                        </m:e>
                        <m:sub>
                          <m:r>
                            <a:rPr lang="en-US" sz="2400" b="0" i="1" smtClean="0">
                              <a:latin typeface="Cambria Math" panose="02040503050406030204" pitchFamily="18" charset="0"/>
                            </a:rPr>
                            <m:t>𝑘</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𝑋</m:t>
                              </m:r>
                            </m:e>
                          </m:acc>
                        </m:e>
                        <m:sub>
                          <m:r>
                            <a:rPr lang="en-US" sz="2400" i="1">
                              <a:latin typeface="Cambria Math" panose="02040503050406030204" pitchFamily="18" charset="0"/>
                            </a:rPr>
                            <m:t>𝑘</m:t>
                          </m:r>
                        </m:sub>
                      </m:sSub>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m:rPr>
                                  <m:sty m:val="p"/>
                                </m:rPr>
                                <a:rPr lang="en-US" sz="2400">
                                  <a:latin typeface="Cambria Math" panose="02040503050406030204" pitchFamily="18" charset="0"/>
                                </a:rPr>
                                <m:t>Δ</m:t>
                              </m:r>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i="1">
                                      <a:latin typeface="Cambria Math" panose="02040503050406030204" pitchFamily="18" charset="0"/>
                                    </a:rPr>
                                    <m:t>𝑘</m:t>
                                  </m:r>
                                </m:sub>
                                <m:sup>
                                  <m:r>
                                    <a:rPr lang="en-US" sz="2400" i="1">
                                      <a:latin typeface="Cambria Math" panose="02040503050406030204" pitchFamily="18" charset="0"/>
                                    </a:rPr>
                                    <m:t> </m:t>
                                  </m:r>
                                </m:sup>
                              </m:sSubSup>
                            </m:e>
                          </m:d>
                        </m:e>
                        <m:sup>
                          <m:r>
                            <a:rPr lang="en-US" sz="2400" i="1">
                              <a:latin typeface="Cambria Math" panose="02040503050406030204" pitchFamily="18" charset="0"/>
                            </a:rPr>
                            <m:t>∗</m:t>
                          </m:r>
                        </m:sup>
                      </m:sSup>
                    </m:oMath>
                  </m:oMathPara>
                </a14:m>
                <a:endParaRPr lang="en-US" sz="2400" dirty="0"/>
              </a:p>
            </p:txBody>
          </p:sp>
        </mc:Choice>
        <mc:Fallback xmlns="">
          <p:sp>
            <p:nvSpPr>
              <p:cNvPr id="14" name="TextBox 13">
                <a:extLst>
                  <a:ext uri="{FF2B5EF4-FFF2-40B4-BE49-F238E27FC236}">
                    <a16:creationId xmlns:a16="http://schemas.microsoft.com/office/drawing/2014/main" id="{5BF21568-9069-06DA-87A2-ACB744D51802}"/>
                  </a:ext>
                </a:extLst>
              </p:cNvPr>
              <p:cNvSpPr txBox="1">
                <a:spLocks noRot="1" noChangeAspect="1" noMove="1" noResize="1" noEditPoints="1" noAdjustHandles="1" noChangeArrowheads="1" noChangeShapeType="1" noTextEdit="1"/>
              </p:cNvSpPr>
              <p:nvPr/>
            </p:nvSpPr>
            <p:spPr>
              <a:xfrm>
                <a:off x="6113442" y="2807082"/>
                <a:ext cx="6097836" cy="2281650"/>
              </a:xfrm>
              <a:prstGeom prst="rect">
                <a:avLst/>
              </a:prstGeom>
              <a:blipFill>
                <a:blip r:embed="rId4"/>
                <a:stretch>
                  <a:fillRect b="-267"/>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298742C3-8610-90B3-7ED4-927B656F3341}"/>
              </a:ext>
            </a:extLst>
          </p:cNvPr>
          <p:cNvGrpSpPr/>
          <p:nvPr/>
        </p:nvGrpSpPr>
        <p:grpSpPr>
          <a:xfrm rot="20703344">
            <a:off x="9552320" y="5047660"/>
            <a:ext cx="2362070" cy="1417242"/>
            <a:chOff x="607086" y="4798113"/>
            <a:chExt cx="3248665" cy="1949199"/>
          </a:xfrm>
        </p:grpSpPr>
        <p:pic>
          <p:nvPicPr>
            <p:cNvPr id="24" name="Picture 23" descr="A picture containing text, tool&#10;&#10;Description automatically generated">
              <a:extLst>
                <a:ext uri="{FF2B5EF4-FFF2-40B4-BE49-F238E27FC236}">
                  <a16:creationId xmlns:a16="http://schemas.microsoft.com/office/drawing/2014/main" id="{064337F8-4C75-923C-880F-7058268A19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086" y="4798113"/>
              <a:ext cx="3248665" cy="1949199"/>
            </a:xfrm>
            <a:prstGeom prst="rect">
              <a:avLst/>
            </a:prstGeom>
          </p:spPr>
        </p:pic>
        <p:sp>
          <p:nvSpPr>
            <p:cNvPr id="20" name="TextBox 19">
              <a:extLst>
                <a:ext uri="{FF2B5EF4-FFF2-40B4-BE49-F238E27FC236}">
                  <a16:creationId xmlns:a16="http://schemas.microsoft.com/office/drawing/2014/main" id="{441C6297-C8E7-EA31-07C3-1C6064CECE14}"/>
                </a:ext>
              </a:extLst>
            </p:cNvPr>
            <p:cNvSpPr txBox="1"/>
            <p:nvPr/>
          </p:nvSpPr>
          <p:spPr>
            <a:xfrm rot="21060723">
              <a:off x="1196590" y="5321112"/>
              <a:ext cx="2178347" cy="823506"/>
            </a:xfrm>
            <a:prstGeom prst="rect">
              <a:avLst/>
            </a:prstGeom>
            <a:noFill/>
          </p:spPr>
          <p:txBody>
            <a:bodyPr wrap="square" rtlCol="0">
              <a:spAutoFit/>
            </a:bodyPr>
            <a:lstStyle/>
            <a:p>
              <a:r>
                <a:rPr lang="en-US" sz="2000" b="1" dirty="0"/>
                <a:t>Do this until convergence</a:t>
              </a:r>
            </a:p>
          </p:txBody>
        </p:sp>
      </p:grpSp>
      <p:sp>
        <p:nvSpPr>
          <p:cNvPr id="27" name="TextBox 26">
            <a:extLst>
              <a:ext uri="{FF2B5EF4-FFF2-40B4-BE49-F238E27FC236}">
                <a16:creationId xmlns:a16="http://schemas.microsoft.com/office/drawing/2014/main" id="{6587FCDD-8BAA-9625-B310-5654B62C82AC}"/>
              </a:ext>
            </a:extLst>
          </p:cNvPr>
          <p:cNvSpPr txBox="1"/>
          <p:nvPr/>
        </p:nvSpPr>
        <p:spPr>
          <a:xfrm>
            <a:off x="432686" y="415884"/>
            <a:ext cx="11326627" cy="584775"/>
          </a:xfrm>
          <a:prstGeom prst="rect">
            <a:avLst/>
          </a:prstGeom>
          <a:noFill/>
        </p:spPr>
        <p:txBody>
          <a:bodyPr wrap="none" rtlCol="0">
            <a:spAutoFit/>
          </a:bodyPr>
          <a:lstStyle/>
          <a:p>
            <a:r>
              <a:rPr lang="en-US" sz="3200" dirty="0"/>
              <a:t>Solving for the posterior distribution via Expectation Maximization:</a:t>
            </a:r>
          </a:p>
        </p:txBody>
      </p:sp>
    </p:spTree>
    <p:extLst>
      <p:ext uri="{BB962C8B-B14F-4D97-AF65-F5344CB8AC3E}">
        <p14:creationId xmlns:p14="http://schemas.microsoft.com/office/powerpoint/2010/main" val="3486846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CC6CF3-A614-250C-95CC-089837778C92}"/>
              </a:ext>
            </a:extLst>
          </p:cNvPr>
          <p:cNvSpPr>
            <a:spLocks noGrp="1"/>
          </p:cNvSpPr>
          <p:nvPr>
            <p:ph type="sldNum" sz="quarter" idx="12"/>
          </p:nvPr>
        </p:nvSpPr>
        <p:spPr/>
        <p:txBody>
          <a:bodyPr/>
          <a:lstStyle/>
          <a:p>
            <a:fld id="{16DBD0CC-423F-4B58-AFF5-83B6DD233671}" type="slidenum">
              <a:rPr lang="en-IL" smtClean="0"/>
              <a:t>9</a:t>
            </a:fld>
            <a:endParaRPr lang="en-IL"/>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DC0469-88DF-EDB5-1602-7FCAFB93D8BA}"/>
                  </a:ext>
                </a:extLst>
              </p:cNvPr>
              <p:cNvSpPr txBox="1"/>
              <p:nvPr/>
            </p:nvSpPr>
            <p:spPr>
              <a:xfrm>
                <a:off x="2931405" y="1086317"/>
                <a:ext cx="6097836" cy="10175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3200" smtClean="0">
                          <a:latin typeface="Cambria Math" panose="02040503050406030204" pitchFamily="18" charset="0"/>
                        </a:rPr>
                        <m:t>Δ</m:t>
                      </m:r>
                      <m:sSubSup>
                        <m:sSubSupPr>
                          <m:ctrlPr>
                            <a:rPr lang="en-US" sz="3200" b="0" i="1" smtClean="0">
                              <a:latin typeface="Cambria Math" panose="02040503050406030204" pitchFamily="18" charset="0"/>
                            </a:rPr>
                          </m:ctrlPr>
                        </m:sSubSupPr>
                        <m:e>
                          <m:r>
                            <a:rPr lang="en-US" sz="3200" i="1">
                              <a:latin typeface="Cambria Math" panose="02040503050406030204" pitchFamily="18" charset="0"/>
                            </a:rPr>
                            <m:t>𝑋</m:t>
                          </m:r>
                        </m:e>
                        <m:sub>
                          <m:r>
                            <a:rPr lang="en-US" sz="3200" i="1">
                              <a:latin typeface="Cambria Math" panose="02040503050406030204" pitchFamily="18" charset="0"/>
                            </a:rPr>
                            <m:t>𝑘</m:t>
                          </m:r>
                        </m:sub>
                        <m:sup>
                          <m:r>
                            <a:rPr lang="en-US" sz="3200" b="0" i="1" smtClean="0">
                              <a:latin typeface="Cambria Math" panose="02040503050406030204" pitchFamily="18" charset="0"/>
                            </a:rPr>
                            <m:t>∗</m:t>
                          </m:r>
                        </m:sup>
                      </m:sSubSup>
                      <m:r>
                        <a:rPr lang="en-US" sz="3200" b="0" i="1" smtClean="0">
                          <a:latin typeface="Cambria Math" panose="02040503050406030204" pitchFamily="18" charset="0"/>
                        </a:rPr>
                        <m:t>=</m:t>
                      </m:r>
                      <m:limLow>
                        <m:limLowPr>
                          <m:ctrlPr>
                            <a:rPr lang="en-US" sz="3200" b="0" i="1" smtClean="0">
                              <a:latin typeface="Cambria Math" panose="02040503050406030204" pitchFamily="18" charset="0"/>
                            </a:rPr>
                          </m:ctrlPr>
                        </m:limLowPr>
                        <m:e>
                          <m:r>
                            <a:rPr lang="en-US" sz="3200" b="0" i="1" smtClean="0">
                              <a:latin typeface="Cambria Math" panose="02040503050406030204" pitchFamily="18" charset="0"/>
                            </a:rPr>
                            <m:t>𝑎𝑟𝑔𝑚𝑖𝑛</m:t>
                          </m:r>
                          <m:r>
                            <a:rPr lang="en-US" sz="3200" b="0" i="1" smtClean="0">
                              <a:latin typeface="Cambria Math" panose="02040503050406030204" pitchFamily="18" charset="0"/>
                            </a:rPr>
                            <m:t> </m:t>
                          </m:r>
                        </m:e>
                        <m:lim>
                          <m:r>
                            <m:rPr>
                              <m:sty m:val="p"/>
                            </m:rPr>
                            <a:rPr lang="en-US" sz="3200">
                              <a:latin typeface="Cambria Math" panose="02040503050406030204" pitchFamily="18" charset="0"/>
                            </a:rPr>
                            <m:t>Δ</m:t>
                          </m:r>
                          <m:sSub>
                            <m:sSubPr>
                              <m:ctrlPr>
                                <a:rPr lang="en-US" sz="3200" i="1">
                                  <a:latin typeface="Cambria Math" panose="02040503050406030204" pitchFamily="18" charset="0"/>
                                </a:rPr>
                              </m:ctrlPr>
                            </m:sSubPr>
                            <m:e>
                              <m:r>
                                <a:rPr lang="en-US" sz="3200" i="1">
                                  <a:latin typeface="Cambria Math" panose="02040503050406030204" pitchFamily="18" charset="0"/>
                                </a:rPr>
                                <m:t>𝑋</m:t>
                              </m:r>
                            </m:e>
                            <m:sub>
                              <m:r>
                                <a:rPr lang="en-US" sz="3200" i="1">
                                  <a:latin typeface="Cambria Math" panose="02040503050406030204" pitchFamily="18" charset="0"/>
                                </a:rPr>
                                <m:t>𝑘</m:t>
                              </m:r>
                            </m:sub>
                          </m:sSub>
                        </m:lim>
                      </m:limLow>
                      <m:d>
                        <m:dPr>
                          <m:begChr m:val="{"/>
                          <m:endChr m:val="}"/>
                          <m:ctrlPr>
                            <a:rPr lang="en-US" sz="3200" i="1">
                              <a:latin typeface="Cambria Math" panose="02040503050406030204" pitchFamily="18" charset="0"/>
                            </a:rPr>
                          </m:ctrlPr>
                        </m:dPr>
                        <m:e>
                          <m:sSup>
                            <m:sSupPr>
                              <m:ctrlPr>
                                <a:rPr lang="en-US" sz="3200" b="0" i="1" smtClean="0">
                                  <a:latin typeface="Cambria Math" panose="02040503050406030204" pitchFamily="18" charset="0"/>
                                </a:rPr>
                              </m:ctrlPr>
                            </m:sSupPr>
                            <m:e>
                              <m:d>
                                <m:dPr>
                                  <m:begChr m:val="|"/>
                                  <m:endChr m:val="|"/>
                                  <m:ctrlPr>
                                    <a:rPr lang="en-US" sz="3200" b="0" i="1" smtClean="0">
                                      <a:latin typeface="Cambria Math" panose="02040503050406030204" pitchFamily="18" charset="0"/>
                                    </a:rPr>
                                  </m:ctrlPr>
                                </m:dPr>
                                <m:e>
                                  <m:d>
                                    <m:dPr>
                                      <m:begChr m:val="|"/>
                                      <m:endChr m:val="|"/>
                                      <m:ctrlPr>
                                        <a:rPr lang="en-US" sz="3200" b="0" i="1" smtClean="0">
                                          <a:latin typeface="Cambria Math" panose="02040503050406030204" pitchFamily="18" charset="0"/>
                                        </a:rPr>
                                      </m:ctrlPr>
                                    </m:dPr>
                                    <m:e>
                                      <m:r>
                                        <m:rPr>
                                          <m:sty m:val="p"/>
                                        </m:rPr>
                                        <a:rPr lang="el-GR" sz="3200" i="1">
                                          <a:latin typeface="Cambria Math" panose="02040503050406030204" pitchFamily="18" charset="0"/>
                                          <a:ea typeface="Cambria Math" panose="02040503050406030204" pitchFamily="18" charset="0"/>
                                        </a:rPr>
                                        <m:t>Α</m:t>
                                      </m:r>
                                      <m:r>
                                        <m:rPr>
                                          <m:sty m:val="p"/>
                                        </m:rPr>
                                        <a:rPr lang="en-US" sz="3200" b="0" i="0" smtClean="0">
                                          <a:latin typeface="Cambria Math" panose="02040503050406030204" pitchFamily="18" charset="0"/>
                                        </a:rPr>
                                        <m:t>Δ</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𝑘</m:t>
                                          </m:r>
                                        </m:sub>
                                      </m:sSub>
                                      <m:r>
                                        <a:rPr lang="en-US" sz="3200" i="1">
                                          <a:latin typeface="Cambria Math" panose="02040503050406030204" pitchFamily="18" charset="0"/>
                                        </a:rPr>
                                        <m:t>−</m:t>
                                      </m:r>
                                      <m:r>
                                        <a:rPr lang="en-US" sz="3200" i="1">
                                          <a:latin typeface="Cambria Math" panose="02040503050406030204" pitchFamily="18" charset="0"/>
                                        </a:rPr>
                                        <m:t>𝑏</m:t>
                                      </m:r>
                                    </m:e>
                                  </m:d>
                                </m:e>
                              </m:d>
                            </m:e>
                            <m:sup>
                              <m:r>
                                <a:rPr lang="en-US" sz="3200" b="0" i="1" smtClean="0">
                                  <a:latin typeface="Cambria Math" panose="02040503050406030204" pitchFamily="18" charset="0"/>
                                </a:rPr>
                                <m:t>2</m:t>
                              </m:r>
                            </m:sup>
                          </m:sSup>
                        </m:e>
                      </m:d>
                    </m:oMath>
                  </m:oMathPara>
                </a14:m>
                <a:endParaRPr lang="en-US" sz="3200" dirty="0"/>
              </a:p>
            </p:txBody>
          </p:sp>
        </mc:Choice>
        <mc:Fallback xmlns="">
          <p:sp>
            <p:nvSpPr>
              <p:cNvPr id="5" name="TextBox 4">
                <a:extLst>
                  <a:ext uri="{FF2B5EF4-FFF2-40B4-BE49-F238E27FC236}">
                    <a16:creationId xmlns:a16="http://schemas.microsoft.com/office/drawing/2014/main" id="{ADDC0469-88DF-EDB5-1602-7FCAFB93D8BA}"/>
                  </a:ext>
                </a:extLst>
              </p:cNvPr>
              <p:cNvSpPr txBox="1">
                <a:spLocks noRot="1" noChangeAspect="1" noMove="1" noResize="1" noEditPoints="1" noAdjustHandles="1" noChangeArrowheads="1" noChangeShapeType="1" noTextEdit="1"/>
              </p:cNvSpPr>
              <p:nvPr/>
            </p:nvSpPr>
            <p:spPr>
              <a:xfrm>
                <a:off x="2931405" y="1086317"/>
                <a:ext cx="6097836" cy="1017523"/>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1D563D7-66D4-B57D-2AA2-9602307B59E4}"/>
              </a:ext>
            </a:extLst>
          </p:cNvPr>
          <p:cNvSpPr txBox="1"/>
          <p:nvPr/>
        </p:nvSpPr>
        <p:spPr>
          <a:xfrm>
            <a:off x="432686" y="415884"/>
            <a:ext cx="11326627" cy="584775"/>
          </a:xfrm>
          <a:prstGeom prst="rect">
            <a:avLst/>
          </a:prstGeom>
          <a:noFill/>
        </p:spPr>
        <p:txBody>
          <a:bodyPr wrap="none" rtlCol="0">
            <a:spAutoFit/>
          </a:bodyPr>
          <a:lstStyle/>
          <a:p>
            <a:r>
              <a:rPr lang="en-US" sz="3200" dirty="0"/>
              <a:t>Solving for the posterior distribution via Expectation Maximization: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6023AF4-EFC3-EA51-CEF0-A93369D5A5AD}"/>
                  </a:ext>
                </a:extLst>
              </p:cNvPr>
              <p:cNvSpPr txBox="1"/>
              <p:nvPr/>
            </p:nvSpPr>
            <p:spPr>
              <a:xfrm>
                <a:off x="7809548" y="2189498"/>
                <a:ext cx="3320974" cy="25391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𝑏</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sSubSup>
                                  <m:sSubSupPr>
                                    <m:ctrlPr>
                                      <a:rPr lang="en-US" sz="2000" b="0" i="1" smtClean="0">
                                        <a:latin typeface="Cambria Math" panose="02040503050406030204" pitchFamily="18" charset="0"/>
                                      </a:rPr>
                                    </m:ctrlPr>
                                  </m:sSubSupPr>
                                  <m:e>
                                    <m:r>
                                      <m:rPr>
                                        <m:sty m:val="p"/>
                                      </m:rPr>
                                      <a:rPr lang="en-US" sz="2000" b="0" i="0" smtClean="0">
                                        <a:latin typeface="Cambria Math" panose="02040503050406030204" pitchFamily="18" charset="0"/>
                                      </a:rPr>
                                      <m:t>Ω</m:t>
                                    </m:r>
                                  </m:e>
                                  <m:sub>
                                    <m:r>
                                      <a:rPr lang="en-US" sz="2000" b="0" i="1" smtClean="0">
                                        <a:latin typeface="Cambria Math" panose="02040503050406030204" pitchFamily="18" charset="0"/>
                                      </a:rPr>
                                      <m:t>0</m:t>
                                    </m:r>
                                  </m:sub>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bSup>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m:rPr>
                                            <m:brk m:alnAt="7"/>
                                          </m:rP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r>
                                      <m:rPr>
                                        <m:brk m:alnAt="7"/>
                                      </m:rP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m:rPr>
                                                <m:brk m:alnAt="7"/>
                                              </m:rPr>
                                              <a:rPr lang="en-US" sz="2000" b="0" i="1" smtClean="0">
                                                <a:latin typeface="Cambria Math" panose="02040503050406030204" pitchFamily="18" charset="0"/>
                                              </a:rPr>
                                              <m:t>𝑥</m:t>
                                            </m:r>
                                          </m:e>
                                        </m:acc>
                                      </m:e>
                                      <m:sub>
                                        <m:r>
                                          <m:rPr>
                                            <m:brk m:alnAt="7"/>
                                          </m:rPr>
                                          <a:rPr lang="en-US" sz="2000" b="0" i="1" smtClean="0">
                                            <a:latin typeface="Cambria Math" panose="02040503050406030204" pitchFamily="18" charset="0"/>
                                          </a:rPr>
                                          <m:t>0</m:t>
                                        </m:r>
                                      </m:sub>
                                    </m:sSub>
                                  </m:e>
                                </m:d>
                              </m:e>
                            </m:mr>
                            <m:mr>
                              <m:e>
                                <m:sSubSup>
                                  <m:sSubSupPr>
                                    <m:ctrlPr>
                                      <a:rPr lang="en-US" sz="2000" i="1">
                                        <a:latin typeface="Cambria Math" panose="02040503050406030204" pitchFamily="18" charset="0"/>
                                      </a:rPr>
                                    </m:ctrlPr>
                                  </m:sSubSupPr>
                                  <m:e>
                                    <m:r>
                                      <m:rPr>
                                        <m:sty m:val="p"/>
                                      </m:rPr>
                                      <a:rPr lang="en-US" sz="2000">
                                        <a:latin typeface="Cambria Math" panose="02040503050406030204" pitchFamily="18" charset="0"/>
                                      </a:rPr>
                                      <m:t>Ω</m:t>
                                    </m:r>
                                  </m:e>
                                  <m:sub>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0</m:t>
                                        </m:r>
                                        <m:r>
                                          <a:rPr lang="en-US" sz="2000" b="0" i="1" smtClean="0">
                                            <a:latin typeface="Cambria Math" panose="02040503050406030204" pitchFamily="18" charset="0"/>
                                          </a:rPr>
                                          <m:t>,</m:t>
                                        </m:r>
                                        <m:r>
                                          <a:rPr lang="en-US" sz="2000" b="0" i="1" smtClean="0">
                                            <a:latin typeface="Cambria Math" panose="02040503050406030204" pitchFamily="18" charset="0"/>
                                          </a:rPr>
                                          <m:t>0</m:t>
                                        </m:r>
                                      </m:sub>
                                    </m:sSub>
                                  </m:sub>
                                  <m:sup>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0</m:t>
                                        </m:r>
                                        <m:r>
                                          <a:rPr lang="en-US" sz="2000" i="1">
                                            <a:latin typeface="Cambria Math" panose="02040503050406030204" pitchFamily="18" charset="0"/>
                                          </a:rPr>
                                          <m:t>,</m:t>
                                        </m:r>
                                        <m:r>
                                          <a:rPr lang="en-US" sz="2000" b="0" i="1" smtClean="0">
                                            <a:latin typeface="Cambria Math" panose="02040503050406030204" pitchFamily="18" charset="0"/>
                                          </a:rPr>
                                          <m:t>0</m:t>
                                        </m:r>
                                      </m:sub>
                                    </m:sSub>
                                    <m:r>
                                      <m:rPr>
                                        <m:brk m:alnAt="7"/>
                                      </m:rPr>
                                      <a:rPr lang="en-US" sz="2000" i="1">
                                        <a:latin typeface="Cambria Math" panose="02040503050406030204" pitchFamily="18" charset="0"/>
                                      </a:rPr>
                                      <m:t>−</m:t>
                                    </m:r>
                                    <m:r>
                                      <a:rPr lang="en-US" sz="2000" i="1">
                                        <a:latin typeface="Cambria Math" panose="02040503050406030204" pitchFamily="18" charset="0"/>
                                      </a:rPr>
                                      <m:t>h</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m:rPr>
                                                    <m:brk m:alnAt="7"/>
                                                  </m:rPr>
                                                  <a:rPr lang="en-US" sz="2000" i="1">
                                                    <a:latin typeface="Cambria Math" panose="02040503050406030204" pitchFamily="18" charset="0"/>
                                                  </a:rPr>
                                                  <m:t>𝑥</m:t>
                                                </m:r>
                                              </m:e>
                                            </m:acc>
                                          </m:e>
                                          <m:sub>
                                            <m:r>
                                              <a:rPr lang="en-US" sz="2000" b="0" i="1" smtClean="0">
                                                <a:latin typeface="Cambria Math" panose="02040503050406030204" pitchFamily="18" charset="0"/>
                                              </a:rPr>
                                              <m:t>0</m:t>
                                            </m:r>
                                          </m:sub>
                                        </m:sSub>
                                        <m:r>
                                          <m:rPr>
                                            <m:brk m:alnAt="7"/>
                                          </m:rP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m:rPr>
                                                    <m:brk m:alnAt="7"/>
                                                  </m:rPr>
                                                  <a:rPr lang="en-US" sz="2000" i="1">
                                                    <a:latin typeface="Cambria Math" panose="02040503050406030204" pitchFamily="18" charset="0"/>
                                                  </a:rPr>
                                                  <m:t>𝑙</m:t>
                                                </m:r>
                                              </m:e>
                                            </m:acc>
                                          </m:e>
                                          <m:sub>
                                            <m:r>
                                              <a:rPr lang="en-US" sz="2000" b="0" i="1" smtClean="0">
                                                <a:latin typeface="Cambria Math" panose="02040503050406030204" pitchFamily="18" charset="0"/>
                                              </a:rPr>
                                              <m:t>0</m:t>
                                            </m:r>
                                          </m:sub>
                                        </m:sSub>
                                      </m:e>
                                    </m:d>
                                  </m:e>
                                </m:d>
                              </m:e>
                            </m:mr>
                            <m:mr>
                              <m:e>
                                <m:sSubSup>
                                  <m:sSubSupPr>
                                    <m:ctrlPr>
                                      <a:rPr lang="en-US" sz="2000" i="1">
                                        <a:latin typeface="Cambria Math" panose="02040503050406030204" pitchFamily="18" charset="0"/>
                                      </a:rPr>
                                    </m:ctrlPr>
                                  </m:sSubSupPr>
                                  <m:e>
                                    <m:r>
                                      <m:rPr>
                                        <m:sty m:val="p"/>
                                      </m:rPr>
                                      <a:rPr lang="en-US" sz="2000">
                                        <a:latin typeface="Cambria Math" panose="02040503050406030204" pitchFamily="18" charset="0"/>
                                      </a:rPr>
                                      <m:t>Ω</m:t>
                                    </m:r>
                                  </m:e>
                                  <m:sub>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0</m:t>
                                        </m:r>
                                      </m:sub>
                                    </m:sSub>
                                  </m:sub>
                                  <m:sup>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brk m:alnAt="7"/>
                                          </m:rPr>
                                          <a:rPr lang="en-US" sz="2000" i="1">
                                            <a:latin typeface="Cambria Math" panose="02040503050406030204" pitchFamily="18" charset="0"/>
                                          </a:rPr>
                                          <m:t>𝑥</m:t>
                                        </m:r>
                                      </m:e>
                                      <m:sub>
                                        <m:r>
                                          <a:rPr lang="en-US" sz="2000" b="0" i="1" smtClean="0">
                                            <a:latin typeface="Cambria Math" panose="02040503050406030204" pitchFamily="18" charset="0"/>
                                          </a:rPr>
                                          <m:t>1</m:t>
                                        </m:r>
                                      </m:sub>
                                    </m:sSub>
                                    <m:r>
                                      <m:rPr>
                                        <m:brk m:alnAt="7"/>
                                      </m:rPr>
                                      <a:rPr lang="en-US" sz="2000" i="1">
                                        <a:latin typeface="Cambria Math" panose="02040503050406030204" pitchFamily="18" charset="0"/>
                                      </a:rPr>
                                      <m:t>−</m:t>
                                    </m:r>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m:rPr>
                                                    <m:brk m:alnAt="7"/>
                                                  </m:rPr>
                                                  <a:rPr lang="en-US" sz="2000" i="1">
                                                    <a:latin typeface="Cambria Math" panose="02040503050406030204" pitchFamily="18" charset="0"/>
                                                  </a:rPr>
                                                  <m:t>𝑥</m:t>
                                                </m:r>
                                              </m:e>
                                            </m:acc>
                                          </m:e>
                                          <m:sub>
                                            <m:r>
                                              <a:rPr lang="en-US" sz="2000" b="0" i="1" smtClean="0">
                                                <a:latin typeface="Cambria Math" panose="02040503050406030204" pitchFamily="18" charset="0"/>
                                              </a:rPr>
                                              <m:t>0</m:t>
                                            </m:r>
                                          </m:sub>
                                        </m:sSub>
                                        <m:r>
                                          <m:rPr>
                                            <m:brk m:alnAt="7"/>
                                          </m:rPr>
                                          <a:rPr lang="en-US" sz="2000" i="1">
                                            <a:latin typeface="Cambria Math" panose="02040503050406030204" pitchFamily="18" charset="0"/>
                                          </a:rPr>
                                          <m:t>,</m:t>
                                        </m:r>
                                        <m:sSub>
                                          <m:sSubPr>
                                            <m:ctrlPr>
                                              <a:rPr lang="en-US" sz="2000" i="1">
                                                <a:latin typeface="Cambria Math" panose="02040503050406030204" pitchFamily="18" charset="0"/>
                                              </a:rPr>
                                            </m:ctrlPr>
                                          </m:sSubPr>
                                          <m:e>
                                            <m:r>
                                              <m:rPr>
                                                <m:brk m:alnAt="7"/>
                                              </m:rPr>
                                              <a:rPr lang="en-US" sz="2000" i="1">
                                                <a:latin typeface="Cambria Math" panose="02040503050406030204" pitchFamily="18" charset="0"/>
                                              </a:rPr>
                                              <m:t>𝑢</m:t>
                                            </m:r>
                                          </m:e>
                                          <m:sub>
                                            <m:r>
                                              <a:rPr lang="en-US" sz="2000" b="0" i="1" smtClean="0">
                                                <a:latin typeface="Cambria Math" panose="02040503050406030204" pitchFamily="18" charset="0"/>
                                              </a:rPr>
                                              <m:t>0</m:t>
                                            </m:r>
                                          </m:sub>
                                        </m:sSub>
                                      </m:e>
                                    </m:d>
                                  </m:e>
                                </m:d>
                              </m:e>
                            </m:mr>
                            <m:mr>
                              <m:e>
                                <m:sSubSup>
                                  <m:sSubSupPr>
                                    <m:ctrlPr>
                                      <a:rPr lang="en-US" sz="2000" i="1">
                                        <a:latin typeface="Cambria Math" panose="02040503050406030204" pitchFamily="18" charset="0"/>
                                      </a:rPr>
                                    </m:ctrlPr>
                                  </m:sSubSupPr>
                                  <m:e>
                                    <m:r>
                                      <m:rPr>
                                        <m:sty m:val="p"/>
                                      </m:rPr>
                                      <a:rPr lang="en-US" sz="2000">
                                        <a:latin typeface="Cambria Math" panose="02040503050406030204" pitchFamily="18" charset="0"/>
                                      </a:rPr>
                                      <m:t>Ω</m:t>
                                    </m:r>
                                  </m:e>
                                  <m:sub>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1</m:t>
                                        </m:r>
                                        <m:r>
                                          <a:rPr lang="en-US" sz="2000" b="0" i="1" smtClean="0">
                                            <a:latin typeface="Cambria Math" panose="02040503050406030204" pitchFamily="18" charset="0"/>
                                          </a:rPr>
                                          <m:t>,</m:t>
                                        </m:r>
                                        <m:r>
                                          <a:rPr lang="en-US" sz="2000" b="0" i="1" smtClean="0">
                                            <a:latin typeface="Cambria Math" panose="02040503050406030204" pitchFamily="18" charset="0"/>
                                          </a:rPr>
                                          <m:t>0</m:t>
                                        </m:r>
                                      </m:sub>
                                    </m:sSub>
                                  </m:sub>
                                  <m:sup>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0</m:t>
                                        </m:r>
                                      </m:sub>
                                    </m:sSub>
                                    <m:r>
                                      <m:rPr>
                                        <m:brk m:alnAt="7"/>
                                      </m:rPr>
                                      <a:rPr lang="en-US" sz="2000" i="1">
                                        <a:latin typeface="Cambria Math" panose="02040503050406030204" pitchFamily="18" charset="0"/>
                                      </a:rPr>
                                      <m:t>−</m:t>
                                    </m:r>
                                    <m:r>
                                      <a:rPr lang="en-US" sz="2000" i="1">
                                        <a:latin typeface="Cambria Math" panose="02040503050406030204" pitchFamily="18" charset="0"/>
                                      </a:rPr>
                                      <m:t>h</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m:rPr>
                                                    <m:brk m:alnAt="7"/>
                                                  </m:rPr>
                                                  <a:rPr lang="en-US" sz="2000" i="1">
                                                    <a:latin typeface="Cambria Math" panose="02040503050406030204" pitchFamily="18" charset="0"/>
                                                  </a:rPr>
                                                  <m:t>𝑥</m:t>
                                                </m:r>
                                              </m:e>
                                            </m:acc>
                                          </m:e>
                                          <m:sub>
                                            <m:r>
                                              <a:rPr lang="en-US" sz="2000" b="0" i="1" smtClean="0">
                                                <a:latin typeface="Cambria Math" panose="02040503050406030204" pitchFamily="18" charset="0"/>
                                              </a:rPr>
                                              <m:t>1</m:t>
                                            </m:r>
                                          </m:sub>
                                        </m:sSub>
                                        <m:r>
                                          <m:rPr>
                                            <m:brk m:alnAt="7"/>
                                          </m:rP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m:rPr>
                                                    <m:brk m:alnAt="7"/>
                                                  </m:rPr>
                                                  <a:rPr lang="en-US" sz="2000" i="1">
                                                    <a:latin typeface="Cambria Math" panose="02040503050406030204" pitchFamily="18" charset="0"/>
                                                  </a:rPr>
                                                  <m:t>𝑙</m:t>
                                                </m:r>
                                              </m:e>
                                            </m:acc>
                                          </m:e>
                                          <m:sub>
                                            <m:r>
                                              <a:rPr lang="en-US" sz="2000" b="0" i="1" smtClean="0">
                                                <a:latin typeface="Cambria Math" panose="02040503050406030204" pitchFamily="18" charset="0"/>
                                              </a:rPr>
                                              <m:t>0</m:t>
                                            </m:r>
                                          </m:sub>
                                        </m:sSub>
                                      </m:e>
                                    </m:d>
                                  </m:e>
                                </m:d>
                              </m:e>
                            </m:mr>
                          </m:m>
                        </m:e>
                      </m:d>
                    </m:oMath>
                  </m:oMathPara>
                </a14:m>
                <a:endParaRPr lang="en-US" sz="2000" dirty="0"/>
              </a:p>
            </p:txBody>
          </p:sp>
        </mc:Choice>
        <mc:Fallback xmlns="">
          <p:sp>
            <p:nvSpPr>
              <p:cNvPr id="8" name="TextBox 7">
                <a:extLst>
                  <a:ext uri="{FF2B5EF4-FFF2-40B4-BE49-F238E27FC236}">
                    <a16:creationId xmlns:a16="http://schemas.microsoft.com/office/drawing/2014/main" id="{16023AF4-EFC3-EA51-CEF0-A93369D5A5AD}"/>
                  </a:ext>
                </a:extLst>
              </p:cNvPr>
              <p:cNvSpPr txBox="1">
                <a:spLocks noRot="1" noChangeAspect="1" noMove="1" noResize="1" noEditPoints="1" noAdjustHandles="1" noChangeArrowheads="1" noChangeShapeType="1" noTextEdit="1"/>
              </p:cNvSpPr>
              <p:nvPr/>
            </p:nvSpPr>
            <p:spPr>
              <a:xfrm>
                <a:off x="7809548" y="2189498"/>
                <a:ext cx="3320974" cy="25391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1C9F6B9-904A-280E-A500-6AC3EB728CE6}"/>
                  </a:ext>
                </a:extLst>
              </p:cNvPr>
              <p:cNvSpPr txBox="1"/>
              <p:nvPr/>
            </p:nvSpPr>
            <p:spPr>
              <a:xfrm>
                <a:off x="509490" y="2215496"/>
                <a:ext cx="6882012" cy="35489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Α</m:t>
                      </m:r>
                      <m:r>
                        <a:rPr lang="el-GR" sz="2000" i="1" smtClean="0">
                          <a:latin typeface="Cambria Math" panose="02040503050406030204" pitchFamily="18" charset="0"/>
                          <a:ea typeface="Cambria Math" panose="02040503050406030204" pitchFamily="18" charset="0"/>
                        </a:rPr>
                        <m:t> =</m:t>
                      </m:r>
                      <m:d>
                        <m:dPr>
                          <m:begChr m:val="["/>
                          <m:endChr m:val="]"/>
                          <m:ctrlPr>
                            <a:rPr lang="en-US" sz="2000" b="0" i="1" smtClean="0">
                              <a:latin typeface="Cambria Math" panose="02040503050406030204" pitchFamily="18" charset="0"/>
                            </a:rPr>
                          </m:ctrlPr>
                        </m:dPr>
                        <m:e>
                          <m:m>
                            <m:mPr>
                              <m:plcHide m:val="on"/>
                              <m:mcs>
                                <m:mc>
                                  <m:mcPr>
                                    <m:count m:val="3"/>
                                    <m:mcJc m:val="center"/>
                                  </m:mcPr>
                                </m:mc>
                              </m:mcs>
                              <m:ctrlPr>
                                <a:rPr lang="en-US" sz="2000" b="0" i="1" smtClean="0">
                                  <a:highlight>
                                    <a:srgbClr val="FFFF00"/>
                                  </a:highlight>
                                  <a:latin typeface="Cambria Math" panose="02040503050406030204" pitchFamily="18" charset="0"/>
                                </a:rPr>
                              </m:ctrlPr>
                            </m:mPr>
                            <m:mr>
                              <m:e>
                                <m:sSubSup>
                                  <m:sSubSupPr>
                                    <m:ctrlPr>
                                      <a:rPr lang="en-US" sz="2000" i="1">
                                        <a:highlight>
                                          <a:srgbClr val="FFFF00"/>
                                        </a:highlight>
                                        <a:latin typeface="Cambria Math" panose="02040503050406030204" pitchFamily="18" charset="0"/>
                                      </a:rPr>
                                    </m:ctrlPr>
                                  </m:sSubSupPr>
                                  <m:e>
                                    <m:r>
                                      <m:rPr>
                                        <m:sty m:val="p"/>
                                      </m:rPr>
                                      <a:rPr lang="en-US" sz="2000">
                                        <a:highlight>
                                          <a:srgbClr val="FFFF00"/>
                                        </a:highlight>
                                        <a:latin typeface="Cambria Math" panose="02040503050406030204" pitchFamily="18" charset="0"/>
                                      </a:rPr>
                                      <m:t>Ω</m:t>
                                    </m:r>
                                  </m:e>
                                  <m:sub>
                                    <m:r>
                                      <a:rPr lang="en-US" sz="2000" i="1">
                                        <a:highlight>
                                          <a:srgbClr val="FFFF00"/>
                                        </a:highlight>
                                        <a:latin typeface="Cambria Math" panose="02040503050406030204" pitchFamily="18" charset="0"/>
                                      </a:rPr>
                                      <m:t>0</m:t>
                                    </m:r>
                                  </m:sub>
                                  <m:sup>
                                    <m:f>
                                      <m:fPr>
                                        <m:ctrlPr>
                                          <a:rPr lang="en-US" sz="2000" i="1">
                                            <a:highlight>
                                              <a:srgbClr val="FFFF00"/>
                                            </a:highlight>
                                            <a:latin typeface="Cambria Math" panose="02040503050406030204" pitchFamily="18" charset="0"/>
                                          </a:rPr>
                                        </m:ctrlPr>
                                      </m:fPr>
                                      <m:num>
                                        <m:r>
                                          <a:rPr lang="en-US" sz="2000" i="1">
                                            <a:highlight>
                                              <a:srgbClr val="FFFF00"/>
                                            </a:highlight>
                                            <a:latin typeface="Cambria Math" panose="02040503050406030204" pitchFamily="18" charset="0"/>
                                          </a:rPr>
                                          <m:t>1</m:t>
                                        </m:r>
                                      </m:num>
                                      <m:den>
                                        <m:r>
                                          <a:rPr lang="en-US" sz="2000" i="1">
                                            <a:highlight>
                                              <a:srgbClr val="FFFF00"/>
                                            </a:highlight>
                                            <a:latin typeface="Cambria Math" panose="02040503050406030204" pitchFamily="18" charset="0"/>
                                          </a:rPr>
                                          <m:t>2</m:t>
                                        </m:r>
                                      </m:den>
                                    </m:f>
                                  </m:sup>
                                </m:sSubSup>
                              </m:e>
                              <m:e/>
                              <m:e/>
                            </m:mr>
                            <m:mr>
                              <m:e>
                                <m:sSubSup>
                                  <m:sSubSupPr>
                                    <m:ctrlPr>
                                      <a:rPr lang="en-US" sz="2000" i="1">
                                        <a:highlight>
                                          <a:srgbClr val="FFFF00"/>
                                        </a:highlight>
                                        <a:latin typeface="Cambria Math" panose="02040503050406030204" pitchFamily="18" charset="0"/>
                                      </a:rPr>
                                    </m:ctrlPr>
                                  </m:sSubSupPr>
                                  <m:e>
                                    <m:r>
                                      <m:rPr>
                                        <m:sty m:val="p"/>
                                      </m:rPr>
                                      <a:rPr lang="en-US" sz="2000">
                                        <a:highlight>
                                          <a:srgbClr val="FFFF00"/>
                                        </a:highlight>
                                        <a:latin typeface="Cambria Math" panose="02040503050406030204" pitchFamily="18" charset="0"/>
                                      </a:rPr>
                                      <m:t>Ω</m:t>
                                    </m:r>
                                  </m:e>
                                  <m:sub>
                                    <m:sSub>
                                      <m:sSubPr>
                                        <m:ctrlPr>
                                          <a:rPr lang="en-US" sz="2000" i="1">
                                            <a:highlight>
                                              <a:srgbClr val="FFFF00"/>
                                            </a:highlight>
                                            <a:latin typeface="Cambria Math" panose="02040503050406030204" pitchFamily="18" charset="0"/>
                                          </a:rPr>
                                        </m:ctrlPr>
                                      </m:sSubPr>
                                      <m:e>
                                        <m:r>
                                          <a:rPr lang="en-US" sz="2000" i="1">
                                            <a:highlight>
                                              <a:srgbClr val="FFFF00"/>
                                            </a:highlight>
                                            <a:latin typeface="Cambria Math" panose="02040503050406030204" pitchFamily="18" charset="0"/>
                                          </a:rPr>
                                          <m:t>𝑣</m:t>
                                        </m:r>
                                      </m:e>
                                      <m:sub>
                                        <m:r>
                                          <a:rPr lang="en-US" sz="2000" b="0" i="1" smtClean="0">
                                            <a:highlight>
                                              <a:srgbClr val="FFFF00"/>
                                            </a:highlight>
                                            <a:latin typeface="Cambria Math" panose="02040503050406030204" pitchFamily="18" charset="0"/>
                                          </a:rPr>
                                          <m:t>0</m:t>
                                        </m:r>
                                        <m:r>
                                          <a:rPr lang="en-US" sz="2000" b="0" i="1" smtClean="0">
                                            <a:highlight>
                                              <a:srgbClr val="FFFF00"/>
                                            </a:highlight>
                                            <a:latin typeface="Cambria Math" panose="02040503050406030204" pitchFamily="18" charset="0"/>
                                          </a:rPr>
                                          <m:t>,</m:t>
                                        </m:r>
                                        <m:r>
                                          <a:rPr lang="en-US" sz="2000" b="0" i="1" smtClean="0">
                                            <a:highlight>
                                              <a:srgbClr val="FFFF00"/>
                                            </a:highlight>
                                            <a:latin typeface="Cambria Math" panose="02040503050406030204" pitchFamily="18" charset="0"/>
                                          </a:rPr>
                                          <m:t>0</m:t>
                                        </m:r>
                                      </m:sub>
                                    </m:sSub>
                                  </m:sub>
                                  <m:sup>
                                    <m:f>
                                      <m:fPr>
                                        <m:ctrlPr>
                                          <a:rPr lang="en-US" sz="2000" i="1">
                                            <a:highlight>
                                              <a:srgbClr val="FFFF00"/>
                                            </a:highlight>
                                            <a:latin typeface="Cambria Math" panose="02040503050406030204" pitchFamily="18" charset="0"/>
                                          </a:rPr>
                                        </m:ctrlPr>
                                      </m:fPr>
                                      <m:num>
                                        <m:r>
                                          <a:rPr lang="en-US" sz="2000" i="1">
                                            <a:highlight>
                                              <a:srgbClr val="FFFF00"/>
                                            </a:highlight>
                                            <a:latin typeface="Cambria Math" panose="02040503050406030204" pitchFamily="18" charset="0"/>
                                          </a:rPr>
                                          <m:t>1</m:t>
                                        </m:r>
                                      </m:num>
                                      <m:den>
                                        <m:r>
                                          <a:rPr lang="en-US" sz="2000" i="1">
                                            <a:highlight>
                                              <a:srgbClr val="FFFF00"/>
                                            </a:highlight>
                                            <a:latin typeface="Cambria Math" panose="02040503050406030204" pitchFamily="18" charset="0"/>
                                          </a:rPr>
                                          <m:t>2</m:t>
                                        </m:r>
                                      </m:den>
                                    </m:f>
                                  </m:sup>
                                </m:sSubSup>
                                <m:d>
                                  <m:dPr>
                                    <m:begChr m:val="["/>
                                    <m:endChr m:val="]"/>
                                    <m:ctrlPr>
                                      <a:rPr lang="en-US" sz="2000" i="1">
                                        <a:highlight>
                                          <a:srgbClr val="FFFF00"/>
                                        </a:highlight>
                                        <a:latin typeface="Cambria Math" panose="02040503050406030204" pitchFamily="18" charset="0"/>
                                      </a:rPr>
                                    </m:ctrlPr>
                                  </m:dPr>
                                  <m:e>
                                    <m:r>
                                      <a:rPr lang="en-US" sz="2000" i="1">
                                        <a:highlight>
                                          <a:srgbClr val="FFFF00"/>
                                        </a:highlight>
                                        <a:latin typeface="Cambria Math" panose="02040503050406030204" pitchFamily="18" charset="0"/>
                                      </a:rPr>
                                      <m:t> </m:t>
                                    </m:r>
                                    <m:sSub>
                                      <m:sSubPr>
                                        <m:ctrlPr>
                                          <a:rPr lang="en-US" sz="2000" i="1">
                                            <a:highlight>
                                              <a:srgbClr val="FFFF00"/>
                                            </a:highlight>
                                            <a:latin typeface="Cambria Math" panose="02040503050406030204" pitchFamily="18" charset="0"/>
                                          </a:rPr>
                                        </m:ctrlPr>
                                      </m:sSubPr>
                                      <m:e>
                                        <m:d>
                                          <m:dPr>
                                            <m:begChr m:val=""/>
                                            <m:endChr m:val="|"/>
                                            <m:ctrlPr>
                                              <a:rPr lang="en-US" sz="2000" i="1">
                                                <a:highlight>
                                                  <a:srgbClr val="FFFF00"/>
                                                </a:highlight>
                                                <a:latin typeface="Cambria Math" panose="02040503050406030204" pitchFamily="18" charset="0"/>
                                              </a:rPr>
                                            </m:ctrlPr>
                                          </m:dPr>
                                          <m:e>
                                            <m:f>
                                              <m:fPr>
                                                <m:ctrlPr>
                                                  <a:rPr lang="en-US" sz="2000" i="1">
                                                    <a:highlight>
                                                      <a:srgbClr val="FFFF00"/>
                                                    </a:highlight>
                                                    <a:latin typeface="Cambria Math" panose="02040503050406030204" pitchFamily="18" charset="0"/>
                                                  </a:rPr>
                                                </m:ctrlPr>
                                              </m:fPr>
                                              <m:num>
                                                <m:r>
                                                  <a:rPr lang="en-US" sz="2000" i="1">
                                                    <a:highlight>
                                                      <a:srgbClr val="FFFF00"/>
                                                    </a:highlight>
                                                    <a:latin typeface="Cambria Math" panose="02040503050406030204" pitchFamily="18" charset="0"/>
                                                  </a:rPr>
                                                  <m:t>𝜕</m:t>
                                                </m:r>
                                                <m:r>
                                                  <a:rPr lang="en-US" sz="2000" i="1">
                                                    <a:highlight>
                                                      <a:srgbClr val="FFFF00"/>
                                                    </a:highlight>
                                                    <a:latin typeface="Cambria Math" panose="02040503050406030204" pitchFamily="18" charset="0"/>
                                                  </a:rPr>
                                                  <m:t>h</m:t>
                                                </m:r>
                                              </m:num>
                                              <m:den>
                                                <m:r>
                                                  <a:rPr lang="en-US" sz="2000" i="1">
                                                    <a:highlight>
                                                      <a:srgbClr val="FFFF00"/>
                                                    </a:highlight>
                                                    <a:latin typeface="Cambria Math" panose="02040503050406030204" pitchFamily="18" charset="0"/>
                                                  </a:rPr>
                                                  <m:t>𝜕</m:t>
                                                </m:r>
                                                <m:sSub>
                                                  <m:sSubPr>
                                                    <m:ctrlPr>
                                                      <a:rPr lang="en-US" sz="2000" i="1">
                                                        <a:highlight>
                                                          <a:srgbClr val="FFFF00"/>
                                                        </a:highlight>
                                                        <a:latin typeface="Cambria Math" panose="02040503050406030204" pitchFamily="18" charset="0"/>
                                                      </a:rPr>
                                                    </m:ctrlPr>
                                                  </m:sSubPr>
                                                  <m:e>
                                                    <m:r>
                                                      <a:rPr lang="en-US" sz="2000" i="1">
                                                        <a:highlight>
                                                          <a:srgbClr val="FFFF00"/>
                                                        </a:highlight>
                                                        <a:latin typeface="Cambria Math" panose="02040503050406030204" pitchFamily="18" charset="0"/>
                                                      </a:rPr>
                                                      <m:t>𝑥</m:t>
                                                    </m:r>
                                                  </m:e>
                                                  <m:sub>
                                                    <m:r>
                                                      <a:rPr lang="en-US" sz="2000" i="1">
                                                        <a:highlight>
                                                          <a:srgbClr val="FFFF00"/>
                                                        </a:highlight>
                                                        <a:latin typeface="Cambria Math" panose="02040503050406030204" pitchFamily="18" charset="0"/>
                                                      </a:rPr>
                                                      <m:t> </m:t>
                                                    </m:r>
                                                  </m:sub>
                                                </m:sSub>
                                              </m:den>
                                            </m:f>
                                          </m:e>
                                        </m:d>
                                      </m:e>
                                      <m:sub>
                                        <m:sSub>
                                          <m:sSubPr>
                                            <m:ctrlPr>
                                              <a:rPr lang="en-US" sz="2000" i="1" dirty="0">
                                                <a:highlight>
                                                  <a:srgbClr val="FFFF00"/>
                                                </a:highlight>
                                                <a:latin typeface="Cambria Math" panose="02040503050406030204" pitchFamily="18" charset="0"/>
                                              </a:rPr>
                                            </m:ctrlPr>
                                          </m:sSubPr>
                                          <m:e>
                                            <m:sSub>
                                              <m:sSubPr>
                                                <m:ctrlPr>
                                                  <a:rPr lang="en-US" sz="2000" b="0" i="1" smtClean="0">
                                                    <a:highlight>
                                                      <a:srgbClr val="FFFF00"/>
                                                    </a:highlight>
                                                    <a:latin typeface="Cambria Math" panose="02040503050406030204" pitchFamily="18" charset="0"/>
                                                  </a:rPr>
                                                </m:ctrlPr>
                                              </m:sSubPr>
                                              <m:e>
                                                <m:acc>
                                                  <m:accPr>
                                                    <m:chr m:val="̃"/>
                                                    <m:ctrlPr>
                                                      <a:rPr lang="en-US" sz="2000" i="1">
                                                        <a:highlight>
                                                          <a:srgbClr val="FFFF00"/>
                                                        </a:highlight>
                                                        <a:latin typeface="Cambria Math" panose="02040503050406030204" pitchFamily="18" charset="0"/>
                                                      </a:rPr>
                                                    </m:ctrlPr>
                                                  </m:accPr>
                                                  <m:e>
                                                    <m:r>
                                                      <a:rPr lang="en-US" sz="2000" i="1">
                                                        <a:highlight>
                                                          <a:srgbClr val="FFFF00"/>
                                                        </a:highlight>
                                                        <a:latin typeface="Cambria Math" panose="02040503050406030204" pitchFamily="18" charset="0"/>
                                                      </a:rPr>
                                                      <m:t>𝑥</m:t>
                                                    </m:r>
                                                  </m:e>
                                                </m:acc>
                                              </m:e>
                                              <m:sub>
                                                <m:r>
                                                  <a:rPr lang="en-US" sz="2000" b="0" i="1" smtClean="0">
                                                    <a:highlight>
                                                      <a:srgbClr val="FFFF00"/>
                                                    </a:highlight>
                                                    <a:latin typeface="Cambria Math" panose="02040503050406030204" pitchFamily="18" charset="0"/>
                                                  </a:rPr>
                                                  <m:t>0</m:t>
                                                </m:r>
                                              </m:sub>
                                            </m:sSub>
                                          </m:e>
                                          <m:sub>
                                            <m:r>
                                              <a:rPr lang="en-US" sz="2000" i="1">
                                                <a:highlight>
                                                  <a:srgbClr val="FFFF00"/>
                                                </a:highlight>
                                                <a:latin typeface="Cambria Math" panose="02040503050406030204" pitchFamily="18" charset="0"/>
                                              </a:rPr>
                                              <m:t> </m:t>
                                            </m:r>
                                          </m:sub>
                                        </m:sSub>
                                        <m:r>
                                          <a:rPr lang="en-US" sz="2000" i="1">
                                            <a:highlight>
                                              <a:srgbClr val="FFFF00"/>
                                            </a:highlight>
                                            <a:latin typeface="Cambria Math" panose="02040503050406030204" pitchFamily="18" charset="0"/>
                                          </a:rPr>
                                          <m:t>,</m:t>
                                        </m:r>
                                        <m:sSub>
                                          <m:sSubPr>
                                            <m:ctrlPr>
                                              <a:rPr lang="en-US" sz="2000" i="1">
                                                <a:highlight>
                                                  <a:srgbClr val="FFFF00"/>
                                                </a:highlight>
                                                <a:latin typeface="Cambria Math" panose="02040503050406030204" pitchFamily="18" charset="0"/>
                                              </a:rPr>
                                            </m:ctrlPr>
                                          </m:sSubPr>
                                          <m:e>
                                            <m:sSub>
                                              <m:sSubPr>
                                                <m:ctrlPr>
                                                  <a:rPr lang="en-US" sz="2000" b="0" i="1" smtClean="0">
                                                    <a:highlight>
                                                      <a:srgbClr val="FFFF00"/>
                                                    </a:highlight>
                                                    <a:latin typeface="Cambria Math" panose="02040503050406030204" pitchFamily="18" charset="0"/>
                                                  </a:rPr>
                                                </m:ctrlPr>
                                              </m:sSubPr>
                                              <m:e>
                                                <m:acc>
                                                  <m:accPr>
                                                    <m:chr m:val="̃"/>
                                                    <m:ctrlPr>
                                                      <a:rPr lang="en-US" sz="2000" i="1">
                                                        <a:highlight>
                                                          <a:srgbClr val="FFFF00"/>
                                                        </a:highlight>
                                                        <a:latin typeface="Cambria Math" panose="02040503050406030204" pitchFamily="18" charset="0"/>
                                                      </a:rPr>
                                                    </m:ctrlPr>
                                                  </m:accPr>
                                                  <m:e>
                                                    <m:r>
                                                      <a:rPr lang="en-US" sz="2000" i="1">
                                                        <a:highlight>
                                                          <a:srgbClr val="FFFF00"/>
                                                        </a:highlight>
                                                        <a:latin typeface="Cambria Math" panose="02040503050406030204" pitchFamily="18" charset="0"/>
                                                      </a:rPr>
                                                      <m:t>𝑙</m:t>
                                                    </m:r>
                                                  </m:e>
                                                </m:acc>
                                              </m:e>
                                              <m:sub>
                                                <m:r>
                                                  <a:rPr lang="en-US" sz="2000" b="0" i="1" smtClean="0">
                                                    <a:highlight>
                                                      <a:srgbClr val="FFFF00"/>
                                                    </a:highlight>
                                                    <a:latin typeface="Cambria Math" panose="02040503050406030204" pitchFamily="18" charset="0"/>
                                                  </a:rPr>
                                                  <m:t>0</m:t>
                                                </m:r>
                                              </m:sub>
                                            </m:sSub>
                                          </m:e>
                                          <m:sub>
                                            <m:r>
                                              <a:rPr lang="en-US" sz="2000" i="1">
                                                <a:highlight>
                                                  <a:srgbClr val="FFFF00"/>
                                                </a:highlight>
                                                <a:latin typeface="Cambria Math" panose="02040503050406030204" pitchFamily="18" charset="0"/>
                                              </a:rPr>
                                              <m:t> </m:t>
                                            </m:r>
                                          </m:sub>
                                        </m:sSub>
                                      </m:sub>
                                    </m:sSub>
                                  </m:e>
                                </m:d>
                              </m:e>
                              <m:e/>
                              <m:e>
                                <m:sSubSup>
                                  <m:sSubSupPr>
                                    <m:ctrlPr>
                                      <a:rPr lang="en-US" sz="2000" i="1">
                                        <a:highlight>
                                          <a:srgbClr val="FFFF00"/>
                                        </a:highlight>
                                        <a:latin typeface="Cambria Math" panose="02040503050406030204" pitchFamily="18" charset="0"/>
                                      </a:rPr>
                                    </m:ctrlPr>
                                  </m:sSubSupPr>
                                  <m:e>
                                    <m:r>
                                      <m:rPr>
                                        <m:sty m:val="p"/>
                                      </m:rPr>
                                      <a:rPr lang="en-US" sz="2000">
                                        <a:highlight>
                                          <a:srgbClr val="FFFF00"/>
                                        </a:highlight>
                                        <a:latin typeface="Cambria Math" panose="02040503050406030204" pitchFamily="18" charset="0"/>
                                      </a:rPr>
                                      <m:t>Ω</m:t>
                                    </m:r>
                                  </m:e>
                                  <m:sub>
                                    <m:sSub>
                                      <m:sSubPr>
                                        <m:ctrlPr>
                                          <a:rPr lang="en-US" sz="2000" i="1">
                                            <a:highlight>
                                              <a:srgbClr val="FFFF00"/>
                                            </a:highlight>
                                            <a:latin typeface="Cambria Math" panose="02040503050406030204" pitchFamily="18" charset="0"/>
                                          </a:rPr>
                                        </m:ctrlPr>
                                      </m:sSubPr>
                                      <m:e>
                                        <m:r>
                                          <a:rPr lang="en-US" sz="2000" i="1">
                                            <a:highlight>
                                              <a:srgbClr val="FFFF00"/>
                                            </a:highlight>
                                            <a:latin typeface="Cambria Math" panose="02040503050406030204" pitchFamily="18" charset="0"/>
                                          </a:rPr>
                                          <m:t>𝑣</m:t>
                                        </m:r>
                                      </m:e>
                                      <m:sub>
                                        <m:r>
                                          <a:rPr lang="en-US" sz="2000" b="0" i="1" smtClean="0">
                                            <a:highlight>
                                              <a:srgbClr val="FFFF00"/>
                                            </a:highlight>
                                            <a:latin typeface="Cambria Math" panose="02040503050406030204" pitchFamily="18" charset="0"/>
                                          </a:rPr>
                                          <m:t>0</m:t>
                                        </m:r>
                                        <m:r>
                                          <a:rPr lang="en-US" sz="2000" i="1">
                                            <a:highlight>
                                              <a:srgbClr val="FFFF00"/>
                                            </a:highlight>
                                            <a:latin typeface="Cambria Math" panose="02040503050406030204" pitchFamily="18" charset="0"/>
                                          </a:rPr>
                                          <m:t>,</m:t>
                                        </m:r>
                                        <m:r>
                                          <a:rPr lang="en-US" sz="2000" b="0" i="1" smtClean="0">
                                            <a:highlight>
                                              <a:srgbClr val="FFFF00"/>
                                            </a:highlight>
                                            <a:latin typeface="Cambria Math" panose="02040503050406030204" pitchFamily="18" charset="0"/>
                                          </a:rPr>
                                          <m:t>0</m:t>
                                        </m:r>
                                      </m:sub>
                                    </m:sSub>
                                  </m:sub>
                                  <m:sup>
                                    <m:f>
                                      <m:fPr>
                                        <m:ctrlPr>
                                          <a:rPr lang="en-US" sz="2000" i="1">
                                            <a:highlight>
                                              <a:srgbClr val="FFFF00"/>
                                            </a:highlight>
                                            <a:latin typeface="Cambria Math" panose="02040503050406030204" pitchFamily="18" charset="0"/>
                                          </a:rPr>
                                        </m:ctrlPr>
                                      </m:fPr>
                                      <m:num>
                                        <m:r>
                                          <a:rPr lang="en-US" sz="2000" i="1">
                                            <a:highlight>
                                              <a:srgbClr val="FFFF00"/>
                                            </a:highlight>
                                            <a:latin typeface="Cambria Math" panose="02040503050406030204" pitchFamily="18" charset="0"/>
                                          </a:rPr>
                                          <m:t>1</m:t>
                                        </m:r>
                                      </m:num>
                                      <m:den>
                                        <m:r>
                                          <a:rPr lang="en-US" sz="2000" i="1">
                                            <a:highlight>
                                              <a:srgbClr val="FFFF00"/>
                                            </a:highlight>
                                            <a:latin typeface="Cambria Math" panose="02040503050406030204" pitchFamily="18" charset="0"/>
                                          </a:rPr>
                                          <m:t>2</m:t>
                                        </m:r>
                                      </m:den>
                                    </m:f>
                                  </m:sup>
                                </m:sSubSup>
                                <m:d>
                                  <m:dPr>
                                    <m:begChr m:val="["/>
                                    <m:endChr m:val="]"/>
                                    <m:ctrlPr>
                                      <a:rPr lang="en-US" sz="2000" i="1">
                                        <a:highlight>
                                          <a:srgbClr val="FFFF00"/>
                                        </a:highlight>
                                        <a:latin typeface="Cambria Math" panose="02040503050406030204" pitchFamily="18" charset="0"/>
                                      </a:rPr>
                                    </m:ctrlPr>
                                  </m:dPr>
                                  <m:e>
                                    <m:r>
                                      <a:rPr lang="en-US" sz="2000" i="1">
                                        <a:highlight>
                                          <a:srgbClr val="FFFF00"/>
                                        </a:highlight>
                                        <a:latin typeface="Cambria Math" panose="02040503050406030204" pitchFamily="18" charset="0"/>
                                      </a:rPr>
                                      <m:t> </m:t>
                                    </m:r>
                                    <m:sSub>
                                      <m:sSubPr>
                                        <m:ctrlPr>
                                          <a:rPr lang="en-US" sz="2000" i="1">
                                            <a:highlight>
                                              <a:srgbClr val="FFFF00"/>
                                            </a:highlight>
                                            <a:latin typeface="Cambria Math" panose="02040503050406030204" pitchFamily="18" charset="0"/>
                                          </a:rPr>
                                        </m:ctrlPr>
                                      </m:sSubPr>
                                      <m:e>
                                        <m:d>
                                          <m:dPr>
                                            <m:begChr m:val=""/>
                                            <m:endChr m:val="|"/>
                                            <m:ctrlPr>
                                              <a:rPr lang="en-US" sz="2000" i="1">
                                                <a:highlight>
                                                  <a:srgbClr val="FFFF00"/>
                                                </a:highlight>
                                                <a:latin typeface="Cambria Math" panose="02040503050406030204" pitchFamily="18" charset="0"/>
                                              </a:rPr>
                                            </m:ctrlPr>
                                          </m:dPr>
                                          <m:e>
                                            <m:f>
                                              <m:fPr>
                                                <m:ctrlPr>
                                                  <a:rPr lang="en-US" sz="2000" i="1">
                                                    <a:highlight>
                                                      <a:srgbClr val="FFFF00"/>
                                                    </a:highlight>
                                                    <a:latin typeface="Cambria Math" panose="02040503050406030204" pitchFamily="18" charset="0"/>
                                                  </a:rPr>
                                                </m:ctrlPr>
                                              </m:fPr>
                                              <m:num>
                                                <m:r>
                                                  <a:rPr lang="en-US" sz="2000" i="1">
                                                    <a:highlight>
                                                      <a:srgbClr val="FFFF00"/>
                                                    </a:highlight>
                                                    <a:latin typeface="Cambria Math" panose="02040503050406030204" pitchFamily="18" charset="0"/>
                                                  </a:rPr>
                                                  <m:t>𝜕</m:t>
                                                </m:r>
                                                <m:r>
                                                  <a:rPr lang="en-US" sz="2000" i="1">
                                                    <a:highlight>
                                                      <a:srgbClr val="FFFF00"/>
                                                    </a:highlight>
                                                    <a:latin typeface="Cambria Math" panose="02040503050406030204" pitchFamily="18" charset="0"/>
                                                  </a:rPr>
                                                  <m:t>h</m:t>
                                                </m:r>
                                              </m:num>
                                              <m:den>
                                                <m:r>
                                                  <a:rPr lang="en-US" sz="2000" i="1">
                                                    <a:highlight>
                                                      <a:srgbClr val="FFFF00"/>
                                                    </a:highlight>
                                                    <a:latin typeface="Cambria Math" panose="02040503050406030204" pitchFamily="18" charset="0"/>
                                                  </a:rPr>
                                                  <m:t>𝜕</m:t>
                                                </m:r>
                                                <m:sSub>
                                                  <m:sSubPr>
                                                    <m:ctrlPr>
                                                      <a:rPr lang="en-US" sz="2000" i="1">
                                                        <a:highlight>
                                                          <a:srgbClr val="FFFF00"/>
                                                        </a:highlight>
                                                        <a:latin typeface="Cambria Math" panose="02040503050406030204" pitchFamily="18" charset="0"/>
                                                      </a:rPr>
                                                    </m:ctrlPr>
                                                  </m:sSubPr>
                                                  <m:e>
                                                    <m:r>
                                                      <a:rPr lang="en-US" sz="2000" i="1">
                                                        <a:highlight>
                                                          <a:srgbClr val="FFFF00"/>
                                                        </a:highlight>
                                                        <a:latin typeface="Cambria Math" panose="02040503050406030204" pitchFamily="18" charset="0"/>
                                                      </a:rPr>
                                                      <m:t>𝑥</m:t>
                                                    </m:r>
                                                  </m:e>
                                                  <m:sub>
                                                    <m:r>
                                                      <a:rPr lang="en-US" sz="2000" i="1">
                                                        <a:highlight>
                                                          <a:srgbClr val="FFFF00"/>
                                                        </a:highlight>
                                                        <a:latin typeface="Cambria Math" panose="02040503050406030204" pitchFamily="18" charset="0"/>
                                                      </a:rPr>
                                                      <m:t> </m:t>
                                                    </m:r>
                                                  </m:sub>
                                                </m:sSub>
                                              </m:den>
                                            </m:f>
                                          </m:e>
                                        </m:d>
                                      </m:e>
                                      <m:sub>
                                        <m:sSub>
                                          <m:sSubPr>
                                            <m:ctrlPr>
                                              <a:rPr lang="en-US" sz="2000" i="1" dirty="0">
                                                <a:highlight>
                                                  <a:srgbClr val="FFFF00"/>
                                                </a:highlight>
                                                <a:latin typeface="Cambria Math" panose="02040503050406030204" pitchFamily="18" charset="0"/>
                                              </a:rPr>
                                            </m:ctrlPr>
                                          </m:sSubPr>
                                          <m:e>
                                            <m:sSub>
                                              <m:sSubPr>
                                                <m:ctrlPr>
                                                  <a:rPr lang="en-US" sz="2000" b="0" i="1" smtClean="0">
                                                    <a:highlight>
                                                      <a:srgbClr val="FFFF00"/>
                                                    </a:highlight>
                                                    <a:latin typeface="Cambria Math" panose="02040503050406030204" pitchFamily="18" charset="0"/>
                                                  </a:rPr>
                                                </m:ctrlPr>
                                              </m:sSubPr>
                                              <m:e>
                                                <m:acc>
                                                  <m:accPr>
                                                    <m:chr m:val="̃"/>
                                                    <m:ctrlPr>
                                                      <a:rPr lang="en-US" sz="2000" i="1">
                                                        <a:highlight>
                                                          <a:srgbClr val="FFFF00"/>
                                                        </a:highlight>
                                                        <a:latin typeface="Cambria Math" panose="02040503050406030204" pitchFamily="18" charset="0"/>
                                                      </a:rPr>
                                                    </m:ctrlPr>
                                                  </m:accPr>
                                                  <m:e>
                                                    <m:r>
                                                      <a:rPr lang="en-US" sz="2000" i="1">
                                                        <a:highlight>
                                                          <a:srgbClr val="FFFF00"/>
                                                        </a:highlight>
                                                        <a:latin typeface="Cambria Math" panose="02040503050406030204" pitchFamily="18" charset="0"/>
                                                      </a:rPr>
                                                      <m:t>𝑥</m:t>
                                                    </m:r>
                                                  </m:e>
                                                </m:acc>
                                              </m:e>
                                              <m:sub>
                                                <m:r>
                                                  <a:rPr lang="en-US" sz="2000" b="0" i="1" smtClean="0">
                                                    <a:highlight>
                                                      <a:srgbClr val="FFFF00"/>
                                                    </a:highlight>
                                                    <a:latin typeface="Cambria Math" panose="02040503050406030204" pitchFamily="18" charset="0"/>
                                                  </a:rPr>
                                                  <m:t>0</m:t>
                                                </m:r>
                                              </m:sub>
                                            </m:sSub>
                                          </m:e>
                                          <m:sub>
                                            <m:r>
                                              <a:rPr lang="en-US" sz="2000" i="1">
                                                <a:highlight>
                                                  <a:srgbClr val="FFFF00"/>
                                                </a:highlight>
                                                <a:latin typeface="Cambria Math" panose="02040503050406030204" pitchFamily="18" charset="0"/>
                                              </a:rPr>
                                              <m:t> </m:t>
                                            </m:r>
                                          </m:sub>
                                        </m:sSub>
                                        <m:r>
                                          <a:rPr lang="en-US" sz="2000" i="1">
                                            <a:highlight>
                                              <a:srgbClr val="FFFF00"/>
                                            </a:highlight>
                                            <a:latin typeface="Cambria Math" panose="02040503050406030204" pitchFamily="18" charset="0"/>
                                          </a:rPr>
                                          <m:t>,</m:t>
                                        </m:r>
                                        <m:sSub>
                                          <m:sSubPr>
                                            <m:ctrlPr>
                                              <a:rPr lang="en-US" sz="2000" i="1">
                                                <a:highlight>
                                                  <a:srgbClr val="FFFF00"/>
                                                </a:highlight>
                                                <a:latin typeface="Cambria Math" panose="02040503050406030204" pitchFamily="18" charset="0"/>
                                              </a:rPr>
                                            </m:ctrlPr>
                                          </m:sSubPr>
                                          <m:e>
                                            <m:sSub>
                                              <m:sSubPr>
                                                <m:ctrlPr>
                                                  <a:rPr lang="en-US" sz="2000" b="0" i="1" smtClean="0">
                                                    <a:highlight>
                                                      <a:srgbClr val="FFFF00"/>
                                                    </a:highlight>
                                                    <a:latin typeface="Cambria Math" panose="02040503050406030204" pitchFamily="18" charset="0"/>
                                                  </a:rPr>
                                                </m:ctrlPr>
                                              </m:sSubPr>
                                              <m:e>
                                                <m:acc>
                                                  <m:accPr>
                                                    <m:chr m:val="̃"/>
                                                    <m:ctrlPr>
                                                      <a:rPr lang="en-US" sz="2000" i="1">
                                                        <a:highlight>
                                                          <a:srgbClr val="FFFF00"/>
                                                        </a:highlight>
                                                        <a:latin typeface="Cambria Math" panose="02040503050406030204" pitchFamily="18" charset="0"/>
                                                      </a:rPr>
                                                    </m:ctrlPr>
                                                  </m:accPr>
                                                  <m:e>
                                                    <m:r>
                                                      <a:rPr lang="en-US" sz="2000" i="1">
                                                        <a:highlight>
                                                          <a:srgbClr val="FFFF00"/>
                                                        </a:highlight>
                                                        <a:latin typeface="Cambria Math" panose="02040503050406030204" pitchFamily="18" charset="0"/>
                                                      </a:rPr>
                                                      <m:t>𝑙</m:t>
                                                    </m:r>
                                                  </m:e>
                                                </m:acc>
                                              </m:e>
                                              <m:sub>
                                                <m:r>
                                                  <a:rPr lang="en-US" sz="2000" b="0" i="1" smtClean="0">
                                                    <a:highlight>
                                                      <a:srgbClr val="FFFF00"/>
                                                    </a:highlight>
                                                    <a:latin typeface="Cambria Math" panose="02040503050406030204" pitchFamily="18" charset="0"/>
                                                  </a:rPr>
                                                  <m:t>0</m:t>
                                                </m:r>
                                              </m:sub>
                                            </m:sSub>
                                          </m:e>
                                          <m:sub>
                                            <m:r>
                                              <a:rPr lang="en-US" sz="2000" i="1">
                                                <a:highlight>
                                                  <a:srgbClr val="FFFF00"/>
                                                </a:highlight>
                                                <a:latin typeface="Cambria Math" panose="02040503050406030204" pitchFamily="18" charset="0"/>
                                              </a:rPr>
                                              <m:t> </m:t>
                                            </m:r>
                                          </m:sub>
                                        </m:sSub>
                                      </m:sub>
                                    </m:sSub>
                                  </m:e>
                                </m:d>
                              </m:e>
                            </m:mr>
                            <m:mr>
                              <m:e/>
                              <m:e>
                                <m:r>
                                  <a:rPr lang="en-US" sz="2000" b="0" i="1" smtClean="0">
                                    <a:highlight>
                                      <a:srgbClr val="FFFF00"/>
                                    </a:highlight>
                                    <a:latin typeface="Cambria Math" panose="02040503050406030204" pitchFamily="18" charset="0"/>
                                  </a:rPr>
                                  <m:t>−</m:t>
                                </m:r>
                                <m:sSubSup>
                                  <m:sSubSupPr>
                                    <m:ctrlPr>
                                      <a:rPr lang="en-US" sz="2000" i="1">
                                        <a:highlight>
                                          <a:srgbClr val="FFFF00"/>
                                        </a:highlight>
                                        <a:latin typeface="Cambria Math" panose="02040503050406030204" pitchFamily="18" charset="0"/>
                                      </a:rPr>
                                    </m:ctrlPr>
                                  </m:sSubSupPr>
                                  <m:e>
                                    <m:r>
                                      <m:rPr>
                                        <m:sty m:val="p"/>
                                      </m:rPr>
                                      <a:rPr lang="en-US" sz="2000">
                                        <a:highlight>
                                          <a:srgbClr val="FFFF00"/>
                                        </a:highlight>
                                        <a:latin typeface="Cambria Math" panose="02040503050406030204" pitchFamily="18" charset="0"/>
                                      </a:rPr>
                                      <m:t>Ω</m:t>
                                    </m:r>
                                  </m:e>
                                  <m:sub>
                                    <m:sSub>
                                      <m:sSubPr>
                                        <m:ctrlPr>
                                          <a:rPr lang="en-US" sz="2000" i="1">
                                            <a:highlight>
                                              <a:srgbClr val="FFFF00"/>
                                            </a:highlight>
                                            <a:latin typeface="Cambria Math" panose="02040503050406030204" pitchFamily="18" charset="0"/>
                                          </a:rPr>
                                        </m:ctrlPr>
                                      </m:sSubPr>
                                      <m:e>
                                        <m:r>
                                          <a:rPr lang="en-US" sz="2000" i="1">
                                            <a:highlight>
                                              <a:srgbClr val="FFFF00"/>
                                            </a:highlight>
                                            <a:latin typeface="Cambria Math" panose="02040503050406030204" pitchFamily="18" charset="0"/>
                                          </a:rPr>
                                          <m:t>𝑤</m:t>
                                        </m:r>
                                      </m:e>
                                      <m:sub>
                                        <m:r>
                                          <a:rPr lang="en-US" sz="2000" i="1">
                                            <a:highlight>
                                              <a:srgbClr val="FFFF00"/>
                                            </a:highlight>
                                            <a:latin typeface="Cambria Math" panose="02040503050406030204" pitchFamily="18" charset="0"/>
                                          </a:rPr>
                                          <m:t>𝑖</m:t>
                                        </m:r>
                                      </m:sub>
                                    </m:sSub>
                                  </m:sub>
                                  <m:sup>
                                    <m:f>
                                      <m:fPr>
                                        <m:ctrlPr>
                                          <a:rPr lang="en-US" sz="2000" i="1">
                                            <a:highlight>
                                              <a:srgbClr val="FFFF00"/>
                                            </a:highlight>
                                            <a:latin typeface="Cambria Math" panose="02040503050406030204" pitchFamily="18" charset="0"/>
                                          </a:rPr>
                                        </m:ctrlPr>
                                      </m:fPr>
                                      <m:num>
                                        <m:r>
                                          <a:rPr lang="en-US" sz="2000" i="1">
                                            <a:highlight>
                                              <a:srgbClr val="FFFF00"/>
                                            </a:highlight>
                                            <a:latin typeface="Cambria Math" panose="02040503050406030204" pitchFamily="18" charset="0"/>
                                          </a:rPr>
                                          <m:t>1</m:t>
                                        </m:r>
                                      </m:num>
                                      <m:den>
                                        <m:r>
                                          <a:rPr lang="en-US" sz="2000" i="1">
                                            <a:highlight>
                                              <a:srgbClr val="FFFF00"/>
                                            </a:highlight>
                                            <a:latin typeface="Cambria Math" panose="02040503050406030204" pitchFamily="18" charset="0"/>
                                          </a:rPr>
                                          <m:t>2</m:t>
                                        </m:r>
                                      </m:den>
                                    </m:f>
                                  </m:sup>
                                </m:sSubSup>
                                <m:d>
                                  <m:dPr>
                                    <m:begChr m:val="["/>
                                    <m:endChr m:val="]"/>
                                    <m:ctrlPr>
                                      <a:rPr lang="en-US" sz="2000" i="1">
                                        <a:highlight>
                                          <a:srgbClr val="FFFF00"/>
                                        </a:highlight>
                                        <a:latin typeface="Cambria Math" panose="02040503050406030204" pitchFamily="18" charset="0"/>
                                      </a:rPr>
                                    </m:ctrlPr>
                                  </m:dPr>
                                  <m:e>
                                    <m:sSub>
                                      <m:sSubPr>
                                        <m:ctrlPr>
                                          <a:rPr lang="en-US" sz="2000" i="1">
                                            <a:highlight>
                                              <a:srgbClr val="FFFF00"/>
                                            </a:highlight>
                                            <a:latin typeface="Cambria Math" panose="02040503050406030204" pitchFamily="18" charset="0"/>
                                          </a:rPr>
                                        </m:ctrlPr>
                                      </m:sSubPr>
                                      <m:e>
                                        <m:d>
                                          <m:dPr>
                                            <m:begChr m:val=""/>
                                            <m:endChr m:val="|"/>
                                            <m:ctrlPr>
                                              <a:rPr lang="en-US" sz="2000" i="1">
                                                <a:highlight>
                                                  <a:srgbClr val="FFFF00"/>
                                                </a:highlight>
                                                <a:latin typeface="Cambria Math" panose="02040503050406030204" pitchFamily="18" charset="0"/>
                                              </a:rPr>
                                            </m:ctrlPr>
                                          </m:dPr>
                                          <m:e>
                                            <m:f>
                                              <m:fPr>
                                                <m:ctrlPr>
                                                  <a:rPr lang="en-US" sz="2000" i="1">
                                                    <a:highlight>
                                                      <a:srgbClr val="FFFF00"/>
                                                    </a:highlight>
                                                    <a:latin typeface="Cambria Math" panose="02040503050406030204" pitchFamily="18" charset="0"/>
                                                  </a:rPr>
                                                </m:ctrlPr>
                                              </m:fPr>
                                              <m:num>
                                                <m:r>
                                                  <a:rPr lang="en-US" sz="2000" i="1">
                                                    <a:highlight>
                                                      <a:srgbClr val="FFFF00"/>
                                                    </a:highlight>
                                                    <a:latin typeface="Cambria Math" panose="02040503050406030204" pitchFamily="18" charset="0"/>
                                                  </a:rPr>
                                                  <m:t>𝜕</m:t>
                                                </m:r>
                                                <m:r>
                                                  <a:rPr lang="en-US" sz="2000" i="1">
                                                    <a:highlight>
                                                      <a:srgbClr val="FFFF00"/>
                                                    </a:highlight>
                                                    <a:latin typeface="Cambria Math" panose="02040503050406030204" pitchFamily="18" charset="0"/>
                                                  </a:rPr>
                                                  <m:t>𝑓</m:t>
                                                </m:r>
                                              </m:num>
                                              <m:den>
                                                <m:r>
                                                  <a:rPr lang="en-US" sz="2000" i="1">
                                                    <a:highlight>
                                                      <a:srgbClr val="FFFF00"/>
                                                    </a:highlight>
                                                    <a:latin typeface="Cambria Math" panose="02040503050406030204" pitchFamily="18" charset="0"/>
                                                  </a:rPr>
                                                  <m:t> </m:t>
                                                </m:r>
                                                <m:r>
                                                  <a:rPr lang="en-US" sz="2000" i="1">
                                                    <a:highlight>
                                                      <a:srgbClr val="FFFF00"/>
                                                    </a:highlight>
                                                    <a:latin typeface="Cambria Math" panose="02040503050406030204" pitchFamily="18" charset="0"/>
                                                  </a:rPr>
                                                  <m:t>𝑥</m:t>
                                                </m:r>
                                              </m:den>
                                            </m:f>
                                          </m:e>
                                        </m:d>
                                      </m:e>
                                      <m:sub>
                                        <m:d>
                                          <m:dPr>
                                            <m:ctrlPr>
                                              <a:rPr lang="en-US" sz="2000" i="1">
                                                <a:highlight>
                                                  <a:srgbClr val="FFFF00"/>
                                                </a:highlight>
                                                <a:latin typeface="Cambria Math" panose="02040503050406030204" pitchFamily="18" charset="0"/>
                                              </a:rPr>
                                            </m:ctrlPr>
                                          </m:dPr>
                                          <m:e>
                                            <m:sSub>
                                              <m:sSubPr>
                                                <m:ctrlPr>
                                                  <a:rPr lang="en-US" sz="2000" b="0" i="1" smtClean="0">
                                                    <a:highlight>
                                                      <a:srgbClr val="FFFF00"/>
                                                    </a:highlight>
                                                    <a:latin typeface="Cambria Math" panose="02040503050406030204" pitchFamily="18" charset="0"/>
                                                  </a:rPr>
                                                </m:ctrlPr>
                                              </m:sSubPr>
                                              <m:e>
                                                <m:acc>
                                                  <m:accPr>
                                                    <m:chr m:val="̃"/>
                                                    <m:ctrlPr>
                                                      <a:rPr lang="en-US" sz="2000" i="1">
                                                        <a:highlight>
                                                          <a:srgbClr val="FFFF00"/>
                                                        </a:highlight>
                                                        <a:latin typeface="Cambria Math" panose="02040503050406030204" pitchFamily="18" charset="0"/>
                                                      </a:rPr>
                                                    </m:ctrlPr>
                                                  </m:accPr>
                                                  <m:e>
                                                    <m:r>
                                                      <a:rPr lang="en-US" sz="2000" i="1">
                                                        <a:highlight>
                                                          <a:srgbClr val="FFFF00"/>
                                                        </a:highlight>
                                                        <a:latin typeface="Cambria Math" panose="02040503050406030204" pitchFamily="18" charset="0"/>
                                                      </a:rPr>
                                                      <m:t>𝑥</m:t>
                                                    </m:r>
                                                  </m:e>
                                                </m:acc>
                                              </m:e>
                                              <m:sub>
                                                <m:r>
                                                  <a:rPr lang="en-US" sz="2000" b="0" i="1" smtClean="0">
                                                    <a:highlight>
                                                      <a:srgbClr val="FFFF00"/>
                                                    </a:highlight>
                                                    <a:latin typeface="Cambria Math" panose="02040503050406030204" pitchFamily="18" charset="0"/>
                                                  </a:rPr>
                                                  <m:t>0</m:t>
                                                </m:r>
                                              </m:sub>
                                            </m:sSub>
                                            <m:r>
                                              <a:rPr lang="en-US" sz="2000" i="1">
                                                <a:highlight>
                                                  <a:srgbClr val="FFFF00"/>
                                                </a:highlight>
                                                <a:latin typeface="Cambria Math" panose="02040503050406030204" pitchFamily="18" charset="0"/>
                                              </a:rPr>
                                              <m:t>, </m:t>
                                            </m:r>
                                            <m:sSub>
                                              <m:sSubPr>
                                                <m:ctrlPr>
                                                  <a:rPr lang="en-US" sz="2000" b="0" i="1" smtClean="0">
                                                    <a:highlight>
                                                      <a:srgbClr val="FFFF00"/>
                                                    </a:highlight>
                                                    <a:latin typeface="Cambria Math" panose="02040503050406030204" pitchFamily="18" charset="0"/>
                                                  </a:rPr>
                                                </m:ctrlPr>
                                              </m:sSubPr>
                                              <m:e>
                                                <m:r>
                                                  <a:rPr lang="en-US" sz="2000" i="1">
                                                    <a:highlight>
                                                      <a:srgbClr val="FFFF00"/>
                                                    </a:highlight>
                                                    <a:latin typeface="Cambria Math" panose="02040503050406030204" pitchFamily="18" charset="0"/>
                                                  </a:rPr>
                                                  <m:t>𝑢</m:t>
                                                </m:r>
                                              </m:e>
                                              <m:sub>
                                                <m:r>
                                                  <a:rPr lang="en-US" sz="2000" b="0" i="1" smtClean="0">
                                                    <a:highlight>
                                                      <a:srgbClr val="FFFF00"/>
                                                    </a:highlight>
                                                    <a:latin typeface="Cambria Math" panose="02040503050406030204" pitchFamily="18" charset="0"/>
                                                  </a:rPr>
                                                  <m:t>0</m:t>
                                                </m:r>
                                              </m:sub>
                                            </m:sSub>
                                          </m:e>
                                        </m:d>
                                      </m:sub>
                                    </m:sSub>
                                  </m:e>
                                </m:d>
                              </m:e>
                              <m:e/>
                            </m:mr>
                            <m:mr>
                              <m:e/>
                              <m:e>
                                <m:sSubSup>
                                  <m:sSubSupPr>
                                    <m:ctrlPr>
                                      <a:rPr lang="en-US" sz="2000" i="1">
                                        <a:highlight>
                                          <a:srgbClr val="FFFF00"/>
                                        </a:highlight>
                                        <a:latin typeface="Cambria Math" panose="02040503050406030204" pitchFamily="18" charset="0"/>
                                      </a:rPr>
                                    </m:ctrlPr>
                                  </m:sSubSupPr>
                                  <m:e>
                                    <m:r>
                                      <m:rPr>
                                        <m:sty m:val="p"/>
                                      </m:rPr>
                                      <a:rPr lang="en-US" sz="2000">
                                        <a:highlight>
                                          <a:srgbClr val="FFFF00"/>
                                        </a:highlight>
                                        <a:latin typeface="Cambria Math" panose="02040503050406030204" pitchFamily="18" charset="0"/>
                                      </a:rPr>
                                      <m:t>Ω</m:t>
                                    </m:r>
                                  </m:e>
                                  <m:sub>
                                    <m:sSub>
                                      <m:sSubPr>
                                        <m:ctrlPr>
                                          <a:rPr lang="en-US" sz="2000" i="1">
                                            <a:highlight>
                                              <a:srgbClr val="FFFF00"/>
                                            </a:highlight>
                                            <a:latin typeface="Cambria Math" panose="02040503050406030204" pitchFamily="18" charset="0"/>
                                          </a:rPr>
                                        </m:ctrlPr>
                                      </m:sSubPr>
                                      <m:e>
                                        <m:r>
                                          <a:rPr lang="en-US" sz="2000" i="1">
                                            <a:highlight>
                                              <a:srgbClr val="FFFF00"/>
                                            </a:highlight>
                                            <a:latin typeface="Cambria Math" panose="02040503050406030204" pitchFamily="18" charset="0"/>
                                          </a:rPr>
                                          <m:t>𝑣</m:t>
                                        </m:r>
                                      </m:e>
                                      <m:sub>
                                        <m:r>
                                          <a:rPr lang="en-US" sz="2000" i="1">
                                            <a:highlight>
                                              <a:srgbClr val="FFFF00"/>
                                            </a:highlight>
                                            <a:latin typeface="Cambria Math" panose="02040503050406030204" pitchFamily="18" charset="0"/>
                                          </a:rPr>
                                          <m:t>𝑖</m:t>
                                        </m:r>
                                        <m:r>
                                          <a:rPr lang="en-US" sz="2000" i="1">
                                            <a:highlight>
                                              <a:srgbClr val="FFFF00"/>
                                            </a:highlight>
                                            <a:latin typeface="Cambria Math" panose="02040503050406030204" pitchFamily="18" charset="0"/>
                                          </a:rPr>
                                          <m:t>,</m:t>
                                        </m:r>
                                        <m:r>
                                          <a:rPr lang="en-US" sz="2000" i="1">
                                            <a:highlight>
                                              <a:srgbClr val="FFFF00"/>
                                            </a:highlight>
                                            <a:latin typeface="Cambria Math" panose="02040503050406030204" pitchFamily="18" charset="0"/>
                                          </a:rPr>
                                          <m:t>𝑗</m:t>
                                        </m:r>
                                      </m:sub>
                                    </m:sSub>
                                  </m:sub>
                                  <m:sup>
                                    <m:f>
                                      <m:fPr>
                                        <m:ctrlPr>
                                          <a:rPr lang="en-US" sz="2000" i="1">
                                            <a:highlight>
                                              <a:srgbClr val="FFFF00"/>
                                            </a:highlight>
                                            <a:latin typeface="Cambria Math" panose="02040503050406030204" pitchFamily="18" charset="0"/>
                                          </a:rPr>
                                        </m:ctrlPr>
                                      </m:fPr>
                                      <m:num>
                                        <m:r>
                                          <a:rPr lang="en-US" sz="2000" i="1">
                                            <a:highlight>
                                              <a:srgbClr val="FFFF00"/>
                                            </a:highlight>
                                            <a:latin typeface="Cambria Math" panose="02040503050406030204" pitchFamily="18" charset="0"/>
                                          </a:rPr>
                                          <m:t>1</m:t>
                                        </m:r>
                                      </m:num>
                                      <m:den>
                                        <m:r>
                                          <a:rPr lang="en-US" sz="2000" i="1">
                                            <a:highlight>
                                              <a:srgbClr val="FFFF00"/>
                                            </a:highlight>
                                            <a:latin typeface="Cambria Math" panose="02040503050406030204" pitchFamily="18" charset="0"/>
                                          </a:rPr>
                                          <m:t>2</m:t>
                                        </m:r>
                                      </m:den>
                                    </m:f>
                                  </m:sup>
                                </m:sSubSup>
                                <m:d>
                                  <m:dPr>
                                    <m:begChr m:val="["/>
                                    <m:endChr m:val="]"/>
                                    <m:ctrlPr>
                                      <a:rPr lang="en-US" sz="2000" i="1">
                                        <a:highlight>
                                          <a:srgbClr val="FFFF00"/>
                                        </a:highlight>
                                        <a:latin typeface="Cambria Math" panose="02040503050406030204" pitchFamily="18" charset="0"/>
                                      </a:rPr>
                                    </m:ctrlPr>
                                  </m:dPr>
                                  <m:e>
                                    <m:r>
                                      <a:rPr lang="en-US" sz="2000" i="1">
                                        <a:highlight>
                                          <a:srgbClr val="FFFF00"/>
                                        </a:highlight>
                                        <a:latin typeface="Cambria Math" panose="02040503050406030204" pitchFamily="18" charset="0"/>
                                      </a:rPr>
                                      <m:t> </m:t>
                                    </m:r>
                                    <m:sSub>
                                      <m:sSubPr>
                                        <m:ctrlPr>
                                          <a:rPr lang="en-US" sz="2000" i="1">
                                            <a:highlight>
                                              <a:srgbClr val="FFFF00"/>
                                            </a:highlight>
                                            <a:latin typeface="Cambria Math" panose="02040503050406030204" pitchFamily="18" charset="0"/>
                                          </a:rPr>
                                        </m:ctrlPr>
                                      </m:sSubPr>
                                      <m:e>
                                        <m:d>
                                          <m:dPr>
                                            <m:begChr m:val=""/>
                                            <m:endChr m:val="|"/>
                                            <m:ctrlPr>
                                              <a:rPr lang="en-US" sz="2000" i="1">
                                                <a:highlight>
                                                  <a:srgbClr val="FFFF00"/>
                                                </a:highlight>
                                                <a:latin typeface="Cambria Math" panose="02040503050406030204" pitchFamily="18" charset="0"/>
                                              </a:rPr>
                                            </m:ctrlPr>
                                          </m:dPr>
                                          <m:e>
                                            <m:f>
                                              <m:fPr>
                                                <m:ctrlPr>
                                                  <a:rPr lang="en-US" sz="2000" i="1">
                                                    <a:highlight>
                                                      <a:srgbClr val="FFFF00"/>
                                                    </a:highlight>
                                                    <a:latin typeface="Cambria Math" panose="02040503050406030204" pitchFamily="18" charset="0"/>
                                                  </a:rPr>
                                                </m:ctrlPr>
                                              </m:fPr>
                                              <m:num>
                                                <m:r>
                                                  <a:rPr lang="en-US" sz="2000" i="1">
                                                    <a:highlight>
                                                      <a:srgbClr val="FFFF00"/>
                                                    </a:highlight>
                                                    <a:latin typeface="Cambria Math" panose="02040503050406030204" pitchFamily="18" charset="0"/>
                                                  </a:rPr>
                                                  <m:t>𝜕</m:t>
                                                </m:r>
                                                <m:r>
                                                  <a:rPr lang="en-US" sz="2000" i="1">
                                                    <a:highlight>
                                                      <a:srgbClr val="FFFF00"/>
                                                    </a:highlight>
                                                    <a:latin typeface="Cambria Math" panose="02040503050406030204" pitchFamily="18" charset="0"/>
                                                  </a:rPr>
                                                  <m:t>h</m:t>
                                                </m:r>
                                              </m:num>
                                              <m:den>
                                                <m:r>
                                                  <a:rPr lang="en-US" sz="2000" i="1">
                                                    <a:highlight>
                                                      <a:srgbClr val="FFFF00"/>
                                                    </a:highlight>
                                                    <a:latin typeface="Cambria Math" panose="02040503050406030204" pitchFamily="18" charset="0"/>
                                                  </a:rPr>
                                                  <m:t>𝜕</m:t>
                                                </m:r>
                                                <m:sSub>
                                                  <m:sSubPr>
                                                    <m:ctrlPr>
                                                      <a:rPr lang="en-US" sz="2000" i="1">
                                                        <a:highlight>
                                                          <a:srgbClr val="FFFF00"/>
                                                        </a:highlight>
                                                        <a:latin typeface="Cambria Math" panose="02040503050406030204" pitchFamily="18" charset="0"/>
                                                      </a:rPr>
                                                    </m:ctrlPr>
                                                  </m:sSubPr>
                                                  <m:e>
                                                    <m:r>
                                                      <a:rPr lang="en-US" sz="2000" i="1">
                                                        <a:highlight>
                                                          <a:srgbClr val="FFFF00"/>
                                                        </a:highlight>
                                                        <a:latin typeface="Cambria Math" panose="02040503050406030204" pitchFamily="18" charset="0"/>
                                                      </a:rPr>
                                                      <m:t>𝑥</m:t>
                                                    </m:r>
                                                  </m:e>
                                                  <m:sub>
                                                    <m:r>
                                                      <a:rPr lang="en-US" sz="2000" i="1">
                                                        <a:highlight>
                                                          <a:srgbClr val="FFFF00"/>
                                                        </a:highlight>
                                                        <a:latin typeface="Cambria Math" panose="02040503050406030204" pitchFamily="18" charset="0"/>
                                                      </a:rPr>
                                                      <m:t> </m:t>
                                                    </m:r>
                                                  </m:sub>
                                                </m:sSub>
                                              </m:den>
                                            </m:f>
                                          </m:e>
                                        </m:d>
                                      </m:e>
                                      <m:sub>
                                        <m:sSub>
                                          <m:sSubPr>
                                            <m:ctrlPr>
                                              <a:rPr lang="en-US" sz="2000" i="1" dirty="0">
                                                <a:highlight>
                                                  <a:srgbClr val="FFFF00"/>
                                                </a:highlight>
                                                <a:latin typeface="Cambria Math" panose="02040503050406030204" pitchFamily="18" charset="0"/>
                                              </a:rPr>
                                            </m:ctrlPr>
                                          </m:sSubPr>
                                          <m:e>
                                            <m:sSub>
                                              <m:sSubPr>
                                                <m:ctrlPr>
                                                  <a:rPr lang="en-US" sz="2000" b="0" i="1" smtClean="0">
                                                    <a:highlight>
                                                      <a:srgbClr val="FFFF00"/>
                                                    </a:highlight>
                                                    <a:latin typeface="Cambria Math" panose="02040503050406030204" pitchFamily="18" charset="0"/>
                                                  </a:rPr>
                                                </m:ctrlPr>
                                              </m:sSubPr>
                                              <m:e>
                                                <m:acc>
                                                  <m:accPr>
                                                    <m:chr m:val="̃"/>
                                                    <m:ctrlPr>
                                                      <a:rPr lang="en-US" sz="2000" i="1">
                                                        <a:highlight>
                                                          <a:srgbClr val="FFFF00"/>
                                                        </a:highlight>
                                                        <a:latin typeface="Cambria Math" panose="02040503050406030204" pitchFamily="18" charset="0"/>
                                                      </a:rPr>
                                                    </m:ctrlPr>
                                                  </m:accPr>
                                                  <m:e>
                                                    <m:r>
                                                      <a:rPr lang="en-US" sz="2000" i="1">
                                                        <a:highlight>
                                                          <a:srgbClr val="FFFF00"/>
                                                        </a:highlight>
                                                        <a:latin typeface="Cambria Math" panose="02040503050406030204" pitchFamily="18" charset="0"/>
                                                      </a:rPr>
                                                      <m:t>𝑥</m:t>
                                                    </m:r>
                                                  </m:e>
                                                </m:acc>
                                              </m:e>
                                              <m:sub>
                                                <m:r>
                                                  <a:rPr lang="en-US" sz="2000" b="0" i="1" smtClean="0">
                                                    <a:highlight>
                                                      <a:srgbClr val="FFFF00"/>
                                                    </a:highlight>
                                                    <a:latin typeface="Cambria Math" panose="02040503050406030204" pitchFamily="18" charset="0"/>
                                                  </a:rPr>
                                                  <m:t>0</m:t>
                                                </m:r>
                                              </m:sub>
                                            </m:sSub>
                                          </m:e>
                                          <m:sub>
                                            <m:r>
                                              <a:rPr lang="en-US" sz="2000" i="1">
                                                <a:highlight>
                                                  <a:srgbClr val="FFFF00"/>
                                                </a:highlight>
                                                <a:latin typeface="Cambria Math" panose="02040503050406030204" pitchFamily="18" charset="0"/>
                                              </a:rPr>
                                              <m:t> </m:t>
                                            </m:r>
                                          </m:sub>
                                        </m:sSub>
                                        <m:r>
                                          <a:rPr lang="en-US" sz="2000" i="1">
                                            <a:highlight>
                                              <a:srgbClr val="FFFF00"/>
                                            </a:highlight>
                                            <a:latin typeface="Cambria Math" panose="02040503050406030204" pitchFamily="18" charset="0"/>
                                          </a:rPr>
                                          <m:t>,</m:t>
                                        </m:r>
                                        <m:sSub>
                                          <m:sSubPr>
                                            <m:ctrlPr>
                                              <a:rPr lang="en-US" sz="2000" i="1">
                                                <a:highlight>
                                                  <a:srgbClr val="FFFF00"/>
                                                </a:highlight>
                                                <a:latin typeface="Cambria Math" panose="02040503050406030204" pitchFamily="18" charset="0"/>
                                              </a:rPr>
                                            </m:ctrlPr>
                                          </m:sSubPr>
                                          <m:e>
                                            <m:sSub>
                                              <m:sSubPr>
                                                <m:ctrlPr>
                                                  <a:rPr lang="en-US" sz="2000" b="0" i="1" smtClean="0">
                                                    <a:highlight>
                                                      <a:srgbClr val="FFFF00"/>
                                                    </a:highlight>
                                                    <a:latin typeface="Cambria Math" panose="02040503050406030204" pitchFamily="18" charset="0"/>
                                                  </a:rPr>
                                                </m:ctrlPr>
                                              </m:sSubPr>
                                              <m:e>
                                                <m:acc>
                                                  <m:accPr>
                                                    <m:chr m:val="̃"/>
                                                    <m:ctrlPr>
                                                      <a:rPr lang="en-US" sz="2000" i="1">
                                                        <a:highlight>
                                                          <a:srgbClr val="FFFF00"/>
                                                        </a:highlight>
                                                        <a:latin typeface="Cambria Math" panose="02040503050406030204" pitchFamily="18" charset="0"/>
                                                      </a:rPr>
                                                    </m:ctrlPr>
                                                  </m:accPr>
                                                  <m:e>
                                                    <m:r>
                                                      <a:rPr lang="en-US" sz="2000" i="1">
                                                        <a:highlight>
                                                          <a:srgbClr val="FFFF00"/>
                                                        </a:highlight>
                                                        <a:latin typeface="Cambria Math" panose="02040503050406030204" pitchFamily="18" charset="0"/>
                                                      </a:rPr>
                                                      <m:t>𝑙</m:t>
                                                    </m:r>
                                                  </m:e>
                                                </m:acc>
                                              </m:e>
                                              <m:sub>
                                                <m:r>
                                                  <a:rPr lang="en-US" sz="2000" b="0" i="1" smtClean="0">
                                                    <a:highlight>
                                                      <a:srgbClr val="FFFF00"/>
                                                    </a:highlight>
                                                    <a:latin typeface="Cambria Math" panose="02040503050406030204" pitchFamily="18" charset="0"/>
                                                  </a:rPr>
                                                  <m:t>0</m:t>
                                                </m:r>
                                              </m:sub>
                                            </m:sSub>
                                          </m:e>
                                          <m:sub>
                                            <m:r>
                                              <a:rPr lang="en-US" sz="2000" i="1">
                                                <a:highlight>
                                                  <a:srgbClr val="FFFF00"/>
                                                </a:highlight>
                                                <a:latin typeface="Cambria Math" panose="02040503050406030204" pitchFamily="18" charset="0"/>
                                              </a:rPr>
                                              <m:t> </m:t>
                                            </m:r>
                                          </m:sub>
                                        </m:sSub>
                                      </m:sub>
                                    </m:sSub>
                                  </m:e>
                                </m:d>
                              </m:e>
                              <m:e>
                                <m:sSubSup>
                                  <m:sSubSupPr>
                                    <m:ctrlPr>
                                      <a:rPr lang="en-US" sz="2000" i="1">
                                        <a:highlight>
                                          <a:srgbClr val="FFFF00"/>
                                        </a:highlight>
                                        <a:latin typeface="Cambria Math" panose="02040503050406030204" pitchFamily="18" charset="0"/>
                                      </a:rPr>
                                    </m:ctrlPr>
                                  </m:sSubSupPr>
                                  <m:e>
                                    <m:r>
                                      <m:rPr>
                                        <m:sty m:val="p"/>
                                      </m:rPr>
                                      <a:rPr lang="en-US" sz="2000">
                                        <a:highlight>
                                          <a:srgbClr val="FFFF00"/>
                                        </a:highlight>
                                        <a:latin typeface="Cambria Math" panose="02040503050406030204" pitchFamily="18" charset="0"/>
                                      </a:rPr>
                                      <m:t>Ω</m:t>
                                    </m:r>
                                  </m:e>
                                  <m:sub>
                                    <m:sSub>
                                      <m:sSubPr>
                                        <m:ctrlPr>
                                          <a:rPr lang="en-US" sz="2000" i="1">
                                            <a:highlight>
                                              <a:srgbClr val="FFFF00"/>
                                            </a:highlight>
                                            <a:latin typeface="Cambria Math" panose="02040503050406030204" pitchFamily="18" charset="0"/>
                                          </a:rPr>
                                        </m:ctrlPr>
                                      </m:sSubPr>
                                      <m:e>
                                        <m:r>
                                          <a:rPr lang="en-US" sz="2000" i="1">
                                            <a:highlight>
                                              <a:srgbClr val="FFFF00"/>
                                            </a:highlight>
                                            <a:latin typeface="Cambria Math" panose="02040503050406030204" pitchFamily="18" charset="0"/>
                                          </a:rPr>
                                          <m:t>𝑣</m:t>
                                        </m:r>
                                      </m:e>
                                      <m:sub>
                                        <m:r>
                                          <a:rPr lang="en-US" sz="2000" i="1">
                                            <a:highlight>
                                              <a:srgbClr val="FFFF00"/>
                                            </a:highlight>
                                            <a:latin typeface="Cambria Math" panose="02040503050406030204" pitchFamily="18" charset="0"/>
                                          </a:rPr>
                                          <m:t>𝑖</m:t>
                                        </m:r>
                                        <m:r>
                                          <a:rPr lang="en-US" sz="2000" i="1">
                                            <a:highlight>
                                              <a:srgbClr val="FFFF00"/>
                                            </a:highlight>
                                            <a:latin typeface="Cambria Math" panose="02040503050406030204" pitchFamily="18" charset="0"/>
                                          </a:rPr>
                                          <m:t>,</m:t>
                                        </m:r>
                                        <m:r>
                                          <a:rPr lang="en-US" sz="2000" i="1">
                                            <a:highlight>
                                              <a:srgbClr val="FFFF00"/>
                                            </a:highlight>
                                            <a:latin typeface="Cambria Math" panose="02040503050406030204" pitchFamily="18" charset="0"/>
                                          </a:rPr>
                                          <m:t>𝑗</m:t>
                                        </m:r>
                                      </m:sub>
                                    </m:sSub>
                                  </m:sub>
                                  <m:sup>
                                    <m:f>
                                      <m:fPr>
                                        <m:ctrlPr>
                                          <a:rPr lang="en-US" sz="2000" i="1">
                                            <a:highlight>
                                              <a:srgbClr val="FFFF00"/>
                                            </a:highlight>
                                            <a:latin typeface="Cambria Math" panose="02040503050406030204" pitchFamily="18" charset="0"/>
                                          </a:rPr>
                                        </m:ctrlPr>
                                      </m:fPr>
                                      <m:num>
                                        <m:r>
                                          <a:rPr lang="en-US" sz="2000" i="1">
                                            <a:highlight>
                                              <a:srgbClr val="FFFF00"/>
                                            </a:highlight>
                                            <a:latin typeface="Cambria Math" panose="02040503050406030204" pitchFamily="18" charset="0"/>
                                          </a:rPr>
                                          <m:t>1</m:t>
                                        </m:r>
                                      </m:num>
                                      <m:den>
                                        <m:r>
                                          <a:rPr lang="en-US" sz="2000" i="1">
                                            <a:highlight>
                                              <a:srgbClr val="FFFF00"/>
                                            </a:highlight>
                                            <a:latin typeface="Cambria Math" panose="02040503050406030204" pitchFamily="18" charset="0"/>
                                          </a:rPr>
                                          <m:t>2</m:t>
                                        </m:r>
                                      </m:den>
                                    </m:f>
                                  </m:sup>
                                </m:sSubSup>
                                <m:d>
                                  <m:dPr>
                                    <m:begChr m:val="["/>
                                    <m:endChr m:val="]"/>
                                    <m:ctrlPr>
                                      <a:rPr lang="en-US" sz="2000" i="1">
                                        <a:highlight>
                                          <a:srgbClr val="FFFF00"/>
                                        </a:highlight>
                                        <a:latin typeface="Cambria Math" panose="02040503050406030204" pitchFamily="18" charset="0"/>
                                      </a:rPr>
                                    </m:ctrlPr>
                                  </m:dPr>
                                  <m:e>
                                    <m:r>
                                      <a:rPr lang="en-US" sz="2000" i="1">
                                        <a:highlight>
                                          <a:srgbClr val="FFFF00"/>
                                        </a:highlight>
                                        <a:latin typeface="Cambria Math" panose="02040503050406030204" pitchFamily="18" charset="0"/>
                                      </a:rPr>
                                      <m:t> </m:t>
                                    </m:r>
                                    <m:sSub>
                                      <m:sSubPr>
                                        <m:ctrlPr>
                                          <a:rPr lang="en-US" sz="2000" i="1">
                                            <a:highlight>
                                              <a:srgbClr val="FFFF00"/>
                                            </a:highlight>
                                            <a:latin typeface="Cambria Math" panose="02040503050406030204" pitchFamily="18" charset="0"/>
                                          </a:rPr>
                                        </m:ctrlPr>
                                      </m:sSubPr>
                                      <m:e>
                                        <m:d>
                                          <m:dPr>
                                            <m:begChr m:val=""/>
                                            <m:endChr m:val="|"/>
                                            <m:ctrlPr>
                                              <a:rPr lang="en-US" sz="2000" i="1">
                                                <a:highlight>
                                                  <a:srgbClr val="FFFF00"/>
                                                </a:highlight>
                                                <a:latin typeface="Cambria Math" panose="02040503050406030204" pitchFamily="18" charset="0"/>
                                              </a:rPr>
                                            </m:ctrlPr>
                                          </m:dPr>
                                          <m:e>
                                            <m:f>
                                              <m:fPr>
                                                <m:ctrlPr>
                                                  <a:rPr lang="en-US" sz="2000" i="1">
                                                    <a:highlight>
                                                      <a:srgbClr val="FFFF00"/>
                                                    </a:highlight>
                                                    <a:latin typeface="Cambria Math" panose="02040503050406030204" pitchFamily="18" charset="0"/>
                                                  </a:rPr>
                                                </m:ctrlPr>
                                              </m:fPr>
                                              <m:num>
                                                <m:r>
                                                  <a:rPr lang="en-US" sz="2000" i="1">
                                                    <a:highlight>
                                                      <a:srgbClr val="FFFF00"/>
                                                    </a:highlight>
                                                    <a:latin typeface="Cambria Math" panose="02040503050406030204" pitchFamily="18" charset="0"/>
                                                  </a:rPr>
                                                  <m:t>𝜕</m:t>
                                                </m:r>
                                                <m:r>
                                                  <a:rPr lang="en-US" sz="2000" i="1">
                                                    <a:highlight>
                                                      <a:srgbClr val="FFFF00"/>
                                                    </a:highlight>
                                                    <a:latin typeface="Cambria Math" panose="02040503050406030204" pitchFamily="18" charset="0"/>
                                                  </a:rPr>
                                                  <m:t>h</m:t>
                                                </m:r>
                                              </m:num>
                                              <m:den>
                                                <m:r>
                                                  <a:rPr lang="en-US" sz="2000" i="1">
                                                    <a:highlight>
                                                      <a:srgbClr val="FFFF00"/>
                                                    </a:highlight>
                                                    <a:latin typeface="Cambria Math" panose="02040503050406030204" pitchFamily="18" charset="0"/>
                                                  </a:rPr>
                                                  <m:t>𝜕</m:t>
                                                </m:r>
                                                <m:sSub>
                                                  <m:sSubPr>
                                                    <m:ctrlPr>
                                                      <a:rPr lang="en-US" sz="2000" i="1">
                                                        <a:highlight>
                                                          <a:srgbClr val="FFFF00"/>
                                                        </a:highlight>
                                                        <a:latin typeface="Cambria Math" panose="02040503050406030204" pitchFamily="18" charset="0"/>
                                                      </a:rPr>
                                                    </m:ctrlPr>
                                                  </m:sSubPr>
                                                  <m:e>
                                                    <m:r>
                                                      <a:rPr lang="en-US" sz="2000" i="1">
                                                        <a:highlight>
                                                          <a:srgbClr val="FFFF00"/>
                                                        </a:highlight>
                                                        <a:latin typeface="Cambria Math" panose="02040503050406030204" pitchFamily="18" charset="0"/>
                                                      </a:rPr>
                                                      <m:t>𝑥</m:t>
                                                    </m:r>
                                                  </m:e>
                                                  <m:sub>
                                                    <m:r>
                                                      <a:rPr lang="en-US" sz="2000" i="1">
                                                        <a:highlight>
                                                          <a:srgbClr val="FFFF00"/>
                                                        </a:highlight>
                                                        <a:latin typeface="Cambria Math" panose="02040503050406030204" pitchFamily="18" charset="0"/>
                                                      </a:rPr>
                                                      <m:t> </m:t>
                                                    </m:r>
                                                  </m:sub>
                                                </m:sSub>
                                              </m:den>
                                            </m:f>
                                          </m:e>
                                        </m:d>
                                      </m:e>
                                      <m:sub>
                                        <m:sSub>
                                          <m:sSubPr>
                                            <m:ctrlPr>
                                              <a:rPr lang="en-US" sz="2000" i="1" dirty="0">
                                                <a:highlight>
                                                  <a:srgbClr val="FFFF00"/>
                                                </a:highlight>
                                                <a:latin typeface="Cambria Math" panose="02040503050406030204" pitchFamily="18" charset="0"/>
                                              </a:rPr>
                                            </m:ctrlPr>
                                          </m:sSubPr>
                                          <m:e>
                                            <m:sSub>
                                              <m:sSubPr>
                                                <m:ctrlPr>
                                                  <a:rPr lang="en-US" sz="2000" b="0" i="1" smtClean="0">
                                                    <a:highlight>
                                                      <a:srgbClr val="FFFF00"/>
                                                    </a:highlight>
                                                    <a:latin typeface="Cambria Math" panose="02040503050406030204" pitchFamily="18" charset="0"/>
                                                  </a:rPr>
                                                </m:ctrlPr>
                                              </m:sSubPr>
                                              <m:e>
                                                <m:acc>
                                                  <m:accPr>
                                                    <m:chr m:val="̃"/>
                                                    <m:ctrlPr>
                                                      <a:rPr lang="en-US" sz="2000" i="1">
                                                        <a:highlight>
                                                          <a:srgbClr val="FFFF00"/>
                                                        </a:highlight>
                                                        <a:latin typeface="Cambria Math" panose="02040503050406030204" pitchFamily="18" charset="0"/>
                                                      </a:rPr>
                                                    </m:ctrlPr>
                                                  </m:accPr>
                                                  <m:e>
                                                    <m:r>
                                                      <a:rPr lang="en-US" sz="2000" i="1">
                                                        <a:highlight>
                                                          <a:srgbClr val="FFFF00"/>
                                                        </a:highlight>
                                                        <a:latin typeface="Cambria Math" panose="02040503050406030204" pitchFamily="18" charset="0"/>
                                                      </a:rPr>
                                                      <m:t>𝑥</m:t>
                                                    </m:r>
                                                  </m:e>
                                                </m:acc>
                                              </m:e>
                                              <m:sub>
                                                <m:r>
                                                  <a:rPr lang="en-US" sz="2000" b="0" i="1" smtClean="0">
                                                    <a:highlight>
                                                      <a:srgbClr val="FFFF00"/>
                                                    </a:highlight>
                                                    <a:latin typeface="Cambria Math" panose="02040503050406030204" pitchFamily="18" charset="0"/>
                                                  </a:rPr>
                                                  <m:t>0</m:t>
                                                </m:r>
                                              </m:sub>
                                            </m:sSub>
                                          </m:e>
                                          <m:sub>
                                            <m:r>
                                              <a:rPr lang="en-US" sz="2000" i="1">
                                                <a:highlight>
                                                  <a:srgbClr val="FFFF00"/>
                                                </a:highlight>
                                                <a:latin typeface="Cambria Math" panose="02040503050406030204" pitchFamily="18" charset="0"/>
                                              </a:rPr>
                                              <m:t> </m:t>
                                            </m:r>
                                          </m:sub>
                                        </m:sSub>
                                        <m:r>
                                          <a:rPr lang="en-US" sz="2000" i="1">
                                            <a:highlight>
                                              <a:srgbClr val="FFFF00"/>
                                            </a:highlight>
                                            <a:latin typeface="Cambria Math" panose="02040503050406030204" pitchFamily="18" charset="0"/>
                                          </a:rPr>
                                          <m:t>,</m:t>
                                        </m:r>
                                        <m:sSub>
                                          <m:sSubPr>
                                            <m:ctrlPr>
                                              <a:rPr lang="en-US" sz="2000" i="1">
                                                <a:highlight>
                                                  <a:srgbClr val="FFFF00"/>
                                                </a:highlight>
                                                <a:latin typeface="Cambria Math" panose="02040503050406030204" pitchFamily="18" charset="0"/>
                                              </a:rPr>
                                            </m:ctrlPr>
                                          </m:sSubPr>
                                          <m:e>
                                            <m:sSub>
                                              <m:sSubPr>
                                                <m:ctrlPr>
                                                  <a:rPr lang="en-US" sz="2000" b="0" i="1" smtClean="0">
                                                    <a:highlight>
                                                      <a:srgbClr val="FFFF00"/>
                                                    </a:highlight>
                                                    <a:latin typeface="Cambria Math" panose="02040503050406030204" pitchFamily="18" charset="0"/>
                                                  </a:rPr>
                                                </m:ctrlPr>
                                              </m:sSubPr>
                                              <m:e>
                                                <m:acc>
                                                  <m:accPr>
                                                    <m:chr m:val="̃"/>
                                                    <m:ctrlPr>
                                                      <a:rPr lang="en-US" sz="2000" i="1">
                                                        <a:highlight>
                                                          <a:srgbClr val="FFFF00"/>
                                                        </a:highlight>
                                                        <a:latin typeface="Cambria Math" panose="02040503050406030204" pitchFamily="18" charset="0"/>
                                                      </a:rPr>
                                                    </m:ctrlPr>
                                                  </m:accPr>
                                                  <m:e>
                                                    <m:r>
                                                      <a:rPr lang="en-US" sz="2000" i="1">
                                                        <a:highlight>
                                                          <a:srgbClr val="FFFF00"/>
                                                        </a:highlight>
                                                        <a:latin typeface="Cambria Math" panose="02040503050406030204" pitchFamily="18" charset="0"/>
                                                      </a:rPr>
                                                      <m:t>𝑙</m:t>
                                                    </m:r>
                                                  </m:e>
                                                </m:acc>
                                              </m:e>
                                              <m:sub>
                                                <m:r>
                                                  <a:rPr lang="en-US" sz="2000" b="0" i="1" smtClean="0">
                                                    <a:highlight>
                                                      <a:srgbClr val="FFFF00"/>
                                                    </a:highlight>
                                                    <a:latin typeface="Cambria Math" panose="02040503050406030204" pitchFamily="18" charset="0"/>
                                                  </a:rPr>
                                                  <m:t>0</m:t>
                                                </m:r>
                                              </m:sub>
                                            </m:sSub>
                                          </m:e>
                                          <m:sub>
                                            <m:r>
                                              <a:rPr lang="en-US" sz="2000" i="1">
                                                <a:highlight>
                                                  <a:srgbClr val="FFFF00"/>
                                                </a:highlight>
                                                <a:latin typeface="Cambria Math" panose="02040503050406030204" pitchFamily="18" charset="0"/>
                                              </a:rPr>
                                              <m:t> </m:t>
                                            </m:r>
                                          </m:sub>
                                        </m:sSub>
                                      </m:sub>
                                    </m:sSub>
                                  </m:e>
                                </m:d>
                              </m:e>
                            </m:mr>
                          </m:m>
                        </m:e>
                      </m:d>
                      <m:r>
                        <a:rPr lang="en-US" sz="2000" b="0" i="1" smtClean="0">
                          <a:latin typeface="Cambria Math" panose="02040503050406030204" pitchFamily="18" charset="0"/>
                        </a:rPr>
                        <m:t> </m:t>
                      </m:r>
                    </m:oMath>
                  </m:oMathPara>
                </a14:m>
                <a:endParaRPr lang="en-US" sz="2000" dirty="0"/>
              </a:p>
            </p:txBody>
          </p:sp>
        </mc:Choice>
        <mc:Fallback>
          <p:sp>
            <p:nvSpPr>
              <p:cNvPr id="10" name="TextBox 9">
                <a:extLst>
                  <a:ext uri="{FF2B5EF4-FFF2-40B4-BE49-F238E27FC236}">
                    <a16:creationId xmlns:a16="http://schemas.microsoft.com/office/drawing/2014/main" id="{D1C9F6B9-904A-280E-A500-6AC3EB728CE6}"/>
                  </a:ext>
                </a:extLst>
              </p:cNvPr>
              <p:cNvSpPr txBox="1">
                <a:spLocks noRot="1" noChangeAspect="1" noMove="1" noResize="1" noEditPoints="1" noAdjustHandles="1" noChangeArrowheads="1" noChangeShapeType="1" noTextEdit="1"/>
              </p:cNvSpPr>
              <p:nvPr/>
            </p:nvSpPr>
            <p:spPr>
              <a:xfrm>
                <a:off x="509490" y="2215496"/>
                <a:ext cx="6882012" cy="3548920"/>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F513BDE-51FF-F9B8-AB0C-7E048E334B81}"/>
              </a:ext>
            </a:extLst>
          </p:cNvPr>
          <p:cNvSpPr txBox="1"/>
          <p:nvPr/>
        </p:nvSpPr>
        <p:spPr>
          <a:xfrm>
            <a:off x="3017620" y="5990305"/>
            <a:ext cx="2273315" cy="400110"/>
          </a:xfrm>
          <a:prstGeom prst="rect">
            <a:avLst/>
          </a:prstGeom>
          <a:noFill/>
        </p:spPr>
        <p:txBody>
          <a:bodyPr wrap="none" rtlCol="0">
            <a:spAutoFit/>
          </a:bodyPr>
          <a:lstStyle/>
          <a:p>
            <a:r>
              <a:rPr lang="en-US" sz="2000" dirty="0"/>
              <a:t>Whitened Jacobians</a:t>
            </a:r>
          </a:p>
        </p:txBody>
      </p:sp>
      <p:sp>
        <p:nvSpPr>
          <p:cNvPr id="12" name="TextBox 11">
            <a:extLst>
              <a:ext uri="{FF2B5EF4-FFF2-40B4-BE49-F238E27FC236}">
                <a16:creationId xmlns:a16="http://schemas.microsoft.com/office/drawing/2014/main" id="{D4C9F4A8-3EC3-7A07-4465-00BC5A94EB89}"/>
              </a:ext>
            </a:extLst>
          </p:cNvPr>
          <p:cNvSpPr txBox="1"/>
          <p:nvPr/>
        </p:nvSpPr>
        <p:spPr>
          <a:xfrm>
            <a:off x="8702410" y="4814313"/>
            <a:ext cx="1898277" cy="400110"/>
          </a:xfrm>
          <a:prstGeom prst="rect">
            <a:avLst/>
          </a:prstGeom>
          <a:noFill/>
        </p:spPr>
        <p:txBody>
          <a:bodyPr wrap="none" rtlCol="0">
            <a:spAutoFit/>
          </a:bodyPr>
          <a:lstStyle/>
          <a:p>
            <a:r>
              <a:rPr lang="en-US" sz="2000" dirty="0"/>
              <a:t>Whitened errors</a:t>
            </a:r>
          </a:p>
        </p:txBody>
      </p:sp>
      <p:sp>
        <p:nvSpPr>
          <p:cNvPr id="13" name="TextBox 12">
            <a:extLst>
              <a:ext uri="{FF2B5EF4-FFF2-40B4-BE49-F238E27FC236}">
                <a16:creationId xmlns:a16="http://schemas.microsoft.com/office/drawing/2014/main" id="{0A76304F-1A07-29EA-6091-A92012038A29}"/>
              </a:ext>
            </a:extLst>
          </p:cNvPr>
          <p:cNvSpPr txBox="1"/>
          <p:nvPr/>
        </p:nvSpPr>
        <p:spPr>
          <a:xfrm>
            <a:off x="1529553" y="6329727"/>
            <a:ext cx="5249450" cy="369332"/>
          </a:xfrm>
          <a:prstGeom prst="rect">
            <a:avLst/>
          </a:prstGeom>
          <a:noFill/>
        </p:spPr>
        <p:txBody>
          <a:bodyPr wrap="none" rtlCol="0">
            <a:spAutoFit/>
          </a:bodyPr>
          <a:lstStyle/>
          <a:p>
            <a:r>
              <a:rPr lang="en-US" dirty="0">
                <a:solidFill>
                  <a:srgbClr val="FF0000"/>
                </a:solidFill>
              </a:rPr>
              <a:t>Not a function of the measurements (at first iteration)</a:t>
            </a:r>
          </a:p>
        </p:txBody>
      </p:sp>
    </p:spTree>
    <p:extLst>
      <p:ext uri="{BB962C8B-B14F-4D97-AF65-F5344CB8AC3E}">
        <p14:creationId xmlns:p14="http://schemas.microsoft.com/office/powerpoint/2010/main" val="3589030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2318</TotalTime>
  <Words>2201</Words>
  <Application>Microsoft Office PowerPoint</Application>
  <PresentationFormat>Widescreen</PresentationFormat>
  <Paragraphs>360</Paragraphs>
  <Slides>42</Slides>
  <Notes>11</Notes>
  <HiddenSlides>7</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Calibri Light</vt:lpstr>
      <vt:lpstr>Cambria Math</vt:lpstr>
      <vt:lpstr>CMMI7</vt:lpstr>
      <vt:lpstr>Helvetica Neue</vt:lpstr>
      <vt:lpstr>SFRM1000</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Planning in the GBS</vt:lpstr>
      <vt:lpstr>Planning in the GBS</vt:lpstr>
      <vt:lpstr>Planning in the GBS</vt:lpstr>
      <vt:lpstr>Planning in the GBS</vt:lpstr>
      <vt:lpstr>Planning in the GBS</vt:lpstr>
      <vt:lpstr>PowerPoint Presentation</vt:lpstr>
      <vt:lpstr>Outer Layer: Inference over the control </vt:lpstr>
      <vt:lpstr>Planning in the GBS</vt:lpstr>
      <vt:lpstr>Outer Layer: Inference over the control </vt:lpstr>
      <vt:lpstr>Outer Layer: Inference over the control </vt:lpstr>
      <vt:lpstr>Inner Layer: Inference in GBS </vt:lpstr>
      <vt:lpstr>Inner Layer: Inference in GBS </vt:lpstr>
      <vt:lpstr>Inner Layer: Inference in GBS </vt:lpstr>
      <vt:lpstr>Inner Layer: Inference in GBS </vt:lpstr>
      <vt:lpstr>Inner Layer: Inference in GBS </vt:lpstr>
      <vt:lpstr>Inner Layer: Inference in GBS </vt:lpstr>
      <vt:lpstr>Planning in the GBS</vt:lpstr>
      <vt:lpstr>Outer Layer: Inference over the control </vt:lpstr>
      <vt:lpstr>Objective functions</vt:lpstr>
      <vt:lpstr>Objective functions</vt:lpstr>
      <vt:lpstr>Objective functions</vt:lpstr>
      <vt:lpstr>Objective functions</vt:lpstr>
      <vt:lpstr>Objective functions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Alon Spinner</dc:creator>
  <cp:lastModifiedBy>Alon Spinner</cp:lastModifiedBy>
  <cp:revision>774</cp:revision>
  <dcterms:created xsi:type="dcterms:W3CDTF">2022-01-18T15:50:45Z</dcterms:created>
  <dcterms:modified xsi:type="dcterms:W3CDTF">2022-06-12T13:18:19Z</dcterms:modified>
</cp:coreProperties>
</file>